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30"/>
  </p:notesMasterIdLst>
  <p:sldIdLst>
    <p:sldId id="261" r:id="rId5"/>
    <p:sldId id="257" r:id="rId6"/>
    <p:sldId id="262" r:id="rId7"/>
    <p:sldId id="330" r:id="rId8"/>
    <p:sldId id="359" r:id="rId9"/>
    <p:sldId id="360" r:id="rId10"/>
    <p:sldId id="361" r:id="rId11"/>
    <p:sldId id="364" r:id="rId12"/>
    <p:sldId id="362" r:id="rId13"/>
    <p:sldId id="363" r:id="rId14"/>
    <p:sldId id="365" r:id="rId15"/>
    <p:sldId id="366" r:id="rId16"/>
    <p:sldId id="367" r:id="rId17"/>
    <p:sldId id="267" r:id="rId18"/>
    <p:sldId id="368" r:id="rId19"/>
    <p:sldId id="369" r:id="rId20"/>
    <p:sldId id="370" r:id="rId21"/>
    <p:sldId id="371" r:id="rId22"/>
    <p:sldId id="372" r:id="rId23"/>
    <p:sldId id="276" r:id="rId24"/>
    <p:sldId id="300" r:id="rId25"/>
    <p:sldId id="272" r:id="rId26"/>
    <p:sldId id="315" r:id="rId27"/>
    <p:sldId id="297" r:id="rId28"/>
    <p:sldId id="260" r:id="rId29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mbria Math" panose="02040503050406030204" pitchFamily="18" charset="0"/>
      <p:regular r:id="rId35"/>
    </p:embeddedFont>
    <p:embeddedFont>
      <p:font typeface="UTM Avo" panose="02040603050506020204" pitchFamily="18" charset="0"/>
      <p:regular r:id="rId36"/>
      <p:bold r:id="rId37"/>
      <p:italic r:id="rId38"/>
      <p:boldItalic r:id="rId39"/>
    </p:embeddedFont>
    <p:embeddedFont>
      <p:font typeface="UTM Neutra" panose="02040603050506020204" pitchFamily="18" charset="0"/>
      <p:regular r:id="rId40"/>
    </p:embeddedFont>
  </p:embeddedFontLst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ình bao" id="{B145F70D-0BC8-438A-9129-C0E30500F3B7}">
          <p14:sldIdLst>
            <p14:sldId id="261"/>
            <p14:sldId id="257"/>
            <p14:sldId id="262"/>
            <p14:sldId id="330"/>
            <p14:sldId id="359"/>
            <p14:sldId id="360"/>
            <p14:sldId id="361"/>
            <p14:sldId id="364"/>
            <p14:sldId id="362"/>
            <p14:sldId id="363"/>
            <p14:sldId id="365"/>
            <p14:sldId id="366"/>
            <p14:sldId id="367"/>
            <p14:sldId id="267"/>
            <p14:sldId id="368"/>
            <p14:sldId id="369"/>
            <p14:sldId id="370"/>
            <p14:sldId id="371"/>
            <p14:sldId id="372"/>
            <p14:sldId id="276"/>
          </p14:sldIdLst>
        </p14:section>
        <p14:section name="Bài tập thêm" id="{01925CD5-CCAB-4715-8E8A-DAFE88192608}">
          <p14:sldIdLst>
            <p14:sldId id="300"/>
            <p14:sldId id="272"/>
            <p14:sldId id="315"/>
            <p14:sldId id="297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1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am Thi Hong Hanh 20204546" initials="PTHH2" lastIdx="1" clrIdx="0">
    <p:extLst>
      <p:ext uri="{19B8F6BF-5375-455C-9EA6-DF929625EA0E}">
        <p15:presenceInfo xmlns:p15="http://schemas.microsoft.com/office/powerpoint/2012/main" userId="Pham Thi Hong Hanh 20204546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6464"/>
    <a:srgbClr val="6A4645"/>
    <a:srgbClr val="611817"/>
    <a:srgbClr val="FFCB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hông có Kiểu, Không có Lướ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43" autoAdjust="0"/>
    <p:restoredTop sz="96154" autoAdjust="0"/>
  </p:normalViewPr>
  <p:slideViewPr>
    <p:cSldViewPr snapToGrid="0" showGuides="1">
      <p:cViewPr varScale="1">
        <p:scale>
          <a:sx n="75" d="100"/>
          <a:sy n="75" d="100"/>
        </p:scale>
        <p:origin x="1171" y="43"/>
      </p:cViewPr>
      <p:guideLst>
        <p:guide orient="horz" pos="41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9.fntdata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6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45F4AC-6F9C-4217-9AAA-124DE7A1E3D5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CBDE96-1EAB-4D70-B9A6-5FD9BE374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259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BDE96-1EAB-4D70-B9A6-5FD9BE374FA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227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7B72A81-67CA-4B01-A61E-86399C7CA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2589C8B8-4191-46AD-BB39-759D3535BF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C8D83AD0-7CDC-4DCB-BFD3-94BE83A86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04/05/2023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D8549DB-E50B-4082-9840-DA781E3AB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5D73204-3980-43E6-BC6A-84E981023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15145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A6AF75-2CAC-410E-9893-6EB360F85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9836C93D-D35C-49E1-BDDA-BD601BD1F0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769DAD4F-8514-4539-B543-2FE096252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04/05/2023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6435726-A2E6-48A7-BFCA-A06E8BDEC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9DC23D6-93D6-4AB2-9C94-07D6A46F4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33851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6AB2C95C-850D-441F-B276-E66A521F2E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AE02FC67-0506-494F-90DD-C040944311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C9224F1C-C6D7-4976-96C0-512131BC8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04/05/2023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B26A29B-98F6-47B7-B661-777A6C618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37ABE74-632D-4A7B-92CF-AD2C4AC1E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92451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18CE970-7170-47DB-BF4A-D8CFDF6B0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F85198A-686A-4729-A137-FEB5DA633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D9DB373F-92A1-47FC-9B76-C057C0C68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04/05/2023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07F585DC-5FCC-4861-9F26-7CEB04792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47CAC6B-D518-49C7-9BCF-10C1362D6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68785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277CD13-8B3A-4072-8D70-8B5EE0F7F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1631D2E9-B2C7-4B50-9635-7D2584601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E8F7FC4D-D0C9-43BD-B6D9-F07ED4E1D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04/05/2023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138741FC-41B2-4B3C-ABD7-69DAF0870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EC1C7FF3-3E05-4CBB-9920-9AD41C443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45780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6B8C77F-F2A9-4F7E-9DF5-7CF4966ED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7208CDC-8E60-4752-A91F-DAEF0BFC02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A0A0D313-F3A3-4777-A92C-1DD3C0CACD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16A21D21-7878-4A92-94D4-632390DDC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04/05/2023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8029DC40-5DD7-4337-A96A-D70EA0FB3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F59DD491-C3C0-4229-8AA6-656105E32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25225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64C30CD-D2D1-4176-A36D-6D00DE58B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E0C29567-9575-4016-809E-DAA627BC75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5BE03B62-37F2-4EC0-90F1-4C81617827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15E6F8F3-9A0C-434D-BF35-6041945A51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B1B59277-D49C-453D-BFDA-2700A58A44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D6FCA904-40DD-4716-BDF6-ABCC1350F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04/05/2023</a:t>
            </a:fld>
            <a:endParaRPr lang="vi-VN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5711E025-A8C6-4E36-956D-AD856633F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AD4D66C4-4435-44FB-8F44-E000EFE11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71141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ED72263-5B54-4AE3-B1F0-02A5D37A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7B3FAD3F-CF3D-4C40-AFDE-9797E810F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04/05/2023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ECBE37F3-F4F4-4D5A-BE57-AE0F9D71F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9396898A-53A0-4BCF-B514-18200E5B0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85156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16452443-55DB-40D7-9E80-9F02ED353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04/05/2023</a:t>
            </a:fld>
            <a:endParaRPr lang="vi-VN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26423195-4558-4929-88D9-9ED007A5F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7A6DE851-4484-4C47-8FCA-43EFF643A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76902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D77A8CD-3E22-45C4-842D-C30DBAFB2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A0E800E-D183-4F91-83A3-1FD495E36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A36D8EBC-97EF-4B6D-AC51-3D16842E5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CBE3F225-381A-4D97-9D97-B71E8C14F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04/05/2023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13015452-A523-44A8-B87F-33645F6CB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D5B94A4A-A2DA-4B36-82DE-18F88BD7D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52682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2FDD5C2-5A8B-4BE8-A9A3-36B6E8E81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965B702D-C555-422F-9FEB-11995EB2FC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A4F98D0E-2877-46F3-9F76-14A4FD5BC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189A888F-50A7-429A-B64C-CCD61E170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04/05/2023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A506BC1D-6352-45B2-9271-EF531DD6F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B5DAEFB2-D409-49CE-B0F6-78DC880B5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03522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CDFDA5E4-86B2-484B-9296-C7740B61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07AAB59E-2700-439B-9590-DA6D21749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525EB44-DF20-42C7-BA4C-E0930F8020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6B2AD-D9C5-4DC3-B93D-436A2F07DFD0}" type="datetimeFigureOut">
              <a:rPr lang="vi-VN" smtClean="0"/>
              <a:t>04/05/2023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FA287E9-5131-4558-AAD2-5D5BD01E57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13809487-0581-4416-B352-7A7BB27DD0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68602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C61589-7609-4FBF-9071-4462BBD77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14" cy="69232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Đồ họa 4">
            <a:extLst>
              <a:ext uri="{FF2B5EF4-FFF2-40B4-BE49-F238E27FC236}">
                <a16:creationId xmlns:a16="http://schemas.microsoft.com/office/drawing/2014/main" id="{E98D8B4E-59F3-43E3-B7E2-413EE54CF6C9}"/>
              </a:ext>
            </a:extLst>
          </p:cNvPr>
          <p:cNvSpPr/>
          <p:nvPr/>
        </p:nvSpPr>
        <p:spPr>
          <a:xfrm>
            <a:off x="10612879" y="398462"/>
            <a:ext cx="1137962" cy="248089"/>
          </a:xfrm>
          <a:custGeom>
            <a:avLst/>
            <a:gdLst>
              <a:gd name="connsiteX0" fmla="*/ 0 w 2032539"/>
              <a:gd name="connsiteY0" fmla="*/ 0 h 446341"/>
              <a:gd name="connsiteX1" fmla="*/ 2032540 w 2032539"/>
              <a:gd name="connsiteY1" fmla="*/ 0 h 446341"/>
              <a:gd name="connsiteX2" fmla="*/ 2032540 w 2032539"/>
              <a:gd name="connsiteY2" fmla="*/ 446342 h 446341"/>
              <a:gd name="connsiteX3" fmla="*/ 0 w 2032539"/>
              <a:gd name="connsiteY3" fmla="*/ 446342 h 44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2539" h="446341">
                <a:moveTo>
                  <a:pt x="0" y="0"/>
                </a:moveTo>
                <a:lnTo>
                  <a:pt x="2032540" y="0"/>
                </a:lnTo>
                <a:lnTo>
                  <a:pt x="2032540" y="446342"/>
                </a:lnTo>
                <a:lnTo>
                  <a:pt x="0" y="446342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0BBDD742-C116-4590-85DD-9C981A07BB48}"/>
              </a:ext>
            </a:extLst>
          </p:cNvPr>
          <p:cNvSpPr txBox="1"/>
          <p:nvPr/>
        </p:nvSpPr>
        <p:spPr>
          <a:xfrm>
            <a:off x="10339876" y="382421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611817"/>
                </a:solidFill>
                <a:cs typeface="Arial"/>
                <a:sym typeface="Arial"/>
                <a:rtl val="0"/>
              </a:rPr>
              <a:t>GIẢI TÍCH 2</a:t>
            </a:r>
            <a:endParaRPr lang="vi-VN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8" name="Đồ họa 4">
            <a:extLst>
              <a:ext uri="{FF2B5EF4-FFF2-40B4-BE49-F238E27FC236}">
                <a16:creationId xmlns:a16="http://schemas.microsoft.com/office/drawing/2014/main" id="{884563B1-13AE-4416-99F3-7E6EA49AC57C}"/>
              </a:ext>
            </a:extLst>
          </p:cNvPr>
          <p:cNvSpPr txBox="1"/>
          <p:nvPr/>
        </p:nvSpPr>
        <p:spPr>
          <a:xfrm>
            <a:off x="1513840" y="1484567"/>
            <a:ext cx="9164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Hình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bao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của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họ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đường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cong</a:t>
            </a:r>
            <a:endParaRPr lang="vi-VN" sz="40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grpSp>
        <p:nvGrpSpPr>
          <p:cNvPr id="10" name="Đồ họa 2">
            <a:extLst>
              <a:ext uri="{FF2B5EF4-FFF2-40B4-BE49-F238E27FC236}">
                <a16:creationId xmlns:a16="http://schemas.microsoft.com/office/drawing/2014/main" id="{25882A35-BDD3-42C1-B509-F19939C01840}"/>
              </a:ext>
            </a:extLst>
          </p:cNvPr>
          <p:cNvGrpSpPr/>
          <p:nvPr/>
        </p:nvGrpSpPr>
        <p:grpSpPr>
          <a:xfrm>
            <a:off x="5032582" y="2578990"/>
            <a:ext cx="2123649" cy="850010"/>
            <a:chOff x="4772025" y="2900362"/>
            <a:chExt cx="2644806" cy="1058608"/>
          </a:xfrm>
        </p:grpSpPr>
        <p:grpSp>
          <p:nvGrpSpPr>
            <p:cNvPr id="11" name="Đồ họa 2">
              <a:extLst>
                <a:ext uri="{FF2B5EF4-FFF2-40B4-BE49-F238E27FC236}">
                  <a16:creationId xmlns:a16="http://schemas.microsoft.com/office/drawing/2014/main" id="{7A02E805-1421-421D-BEA0-50C807503088}"/>
                </a:ext>
              </a:extLst>
            </p:cNvPr>
            <p:cNvGrpSpPr/>
            <p:nvPr/>
          </p:nvGrpSpPr>
          <p:grpSpPr>
            <a:xfrm>
              <a:off x="4772025" y="2900362"/>
              <a:ext cx="2644806" cy="792384"/>
              <a:chOff x="4772025" y="2900362"/>
              <a:chExt cx="2644806" cy="792384"/>
            </a:xfrm>
          </p:grpSpPr>
          <p:sp>
            <p:nvSpPr>
              <p:cNvPr id="15" name="Đồ họa 2">
                <a:extLst>
                  <a:ext uri="{FF2B5EF4-FFF2-40B4-BE49-F238E27FC236}">
                    <a16:creationId xmlns:a16="http://schemas.microsoft.com/office/drawing/2014/main" id="{944D54BE-77D4-4831-9BE9-6D0F52297D8E}"/>
                  </a:ext>
                </a:extLst>
              </p:cNvPr>
              <p:cNvSpPr/>
              <p:nvPr/>
            </p:nvSpPr>
            <p:spPr>
              <a:xfrm>
                <a:off x="4772025" y="2900362"/>
                <a:ext cx="2644806" cy="792384"/>
              </a:xfrm>
              <a:custGeom>
                <a:avLst/>
                <a:gdLst>
                  <a:gd name="connsiteX0" fmla="*/ 2248567 w 2644806"/>
                  <a:gd name="connsiteY0" fmla="*/ 792385 h 792384"/>
                  <a:gd name="connsiteX1" fmla="*/ 396240 w 2644806"/>
                  <a:gd name="connsiteY1" fmla="*/ 792385 h 792384"/>
                  <a:gd name="connsiteX2" fmla="*/ 0 w 2644806"/>
                  <a:gd name="connsiteY2" fmla="*/ 396240 h 792384"/>
                  <a:gd name="connsiteX3" fmla="*/ 0 w 2644806"/>
                  <a:gd name="connsiteY3" fmla="*/ 396240 h 792384"/>
                  <a:gd name="connsiteX4" fmla="*/ 396240 w 2644806"/>
                  <a:gd name="connsiteY4" fmla="*/ 0 h 792384"/>
                  <a:gd name="connsiteX5" fmla="*/ 2248567 w 2644806"/>
                  <a:gd name="connsiteY5" fmla="*/ 0 h 792384"/>
                  <a:gd name="connsiteX6" fmla="*/ 2644807 w 2644806"/>
                  <a:gd name="connsiteY6" fmla="*/ 396240 h 792384"/>
                  <a:gd name="connsiteX7" fmla="*/ 2644807 w 2644806"/>
                  <a:gd name="connsiteY7" fmla="*/ 396240 h 792384"/>
                  <a:gd name="connsiteX8" fmla="*/ 2248567 w 2644806"/>
                  <a:gd name="connsiteY8" fmla="*/ 792385 h 792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44806" h="792384">
                    <a:moveTo>
                      <a:pt x="2248567" y="792385"/>
                    </a:moveTo>
                    <a:lnTo>
                      <a:pt x="396240" y="792385"/>
                    </a:lnTo>
                    <a:cubicBezTo>
                      <a:pt x="177356" y="792385"/>
                      <a:pt x="0" y="615029"/>
                      <a:pt x="0" y="396240"/>
                    </a:cubicBezTo>
                    <a:lnTo>
                      <a:pt x="0" y="396240"/>
                    </a:lnTo>
                    <a:cubicBezTo>
                      <a:pt x="0" y="177356"/>
                      <a:pt x="177356" y="0"/>
                      <a:pt x="396240" y="0"/>
                    </a:cubicBezTo>
                    <a:lnTo>
                      <a:pt x="2248567" y="0"/>
                    </a:lnTo>
                    <a:cubicBezTo>
                      <a:pt x="2467356" y="0"/>
                      <a:pt x="2644807" y="177356"/>
                      <a:pt x="2644807" y="396240"/>
                    </a:cubicBezTo>
                    <a:lnTo>
                      <a:pt x="2644807" y="396240"/>
                    </a:lnTo>
                    <a:cubicBezTo>
                      <a:pt x="2644712" y="615029"/>
                      <a:pt x="2467356" y="792385"/>
                      <a:pt x="2248567" y="792385"/>
                    </a:cubicBezTo>
                    <a:close/>
                  </a:path>
                </a:pathLst>
              </a:custGeom>
              <a:solidFill>
                <a:srgbClr val="FFCB6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 dirty="0"/>
              </a:p>
            </p:txBody>
          </p:sp>
          <p:sp>
            <p:nvSpPr>
              <p:cNvPr id="16" name="Đồ họa 2">
                <a:extLst>
                  <a:ext uri="{FF2B5EF4-FFF2-40B4-BE49-F238E27FC236}">
                    <a16:creationId xmlns:a16="http://schemas.microsoft.com/office/drawing/2014/main" id="{177AB767-4B17-4BA6-96D3-67524D525E91}"/>
                  </a:ext>
                </a:extLst>
              </p:cNvPr>
              <p:cNvSpPr txBox="1"/>
              <p:nvPr/>
            </p:nvSpPr>
            <p:spPr>
              <a:xfrm>
                <a:off x="5312503" y="2980792"/>
                <a:ext cx="1497692" cy="61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vi-VN" sz="2600" spc="0" baseline="0" dirty="0">
                    <a:solidFill>
                      <a:srgbClr val="611817"/>
                    </a:solidFill>
                    <a:latin typeface="+mj-lt"/>
                    <a:cs typeface="Arial"/>
                    <a:sym typeface="Arial"/>
                    <a:rtl val="0"/>
                  </a:rPr>
                  <a:t>start</a:t>
                </a:r>
              </a:p>
            </p:txBody>
          </p:sp>
        </p:grpSp>
        <p:grpSp>
          <p:nvGrpSpPr>
            <p:cNvPr id="12" name="Đồ họa 2">
              <a:extLst>
                <a:ext uri="{FF2B5EF4-FFF2-40B4-BE49-F238E27FC236}">
                  <a16:creationId xmlns:a16="http://schemas.microsoft.com/office/drawing/2014/main" id="{44584C9D-C048-4077-9738-736CF63E416E}"/>
                </a:ext>
              </a:extLst>
            </p:cNvPr>
            <p:cNvGrpSpPr/>
            <p:nvPr/>
          </p:nvGrpSpPr>
          <p:grpSpPr>
            <a:xfrm>
              <a:off x="6708827" y="3424373"/>
              <a:ext cx="420496" cy="534597"/>
              <a:chOff x="6708827" y="3424373"/>
              <a:chExt cx="420496" cy="534597"/>
            </a:xfrm>
          </p:grpSpPr>
          <p:sp>
            <p:nvSpPr>
              <p:cNvPr id="13" name="Đồ họa 2">
                <a:extLst>
                  <a:ext uri="{FF2B5EF4-FFF2-40B4-BE49-F238E27FC236}">
                    <a16:creationId xmlns:a16="http://schemas.microsoft.com/office/drawing/2014/main" id="{AB3384F3-31CB-481E-889A-056E7056A1E8}"/>
                  </a:ext>
                </a:extLst>
              </p:cNvPr>
              <p:cNvSpPr/>
              <p:nvPr/>
            </p:nvSpPr>
            <p:spPr>
              <a:xfrm>
                <a:off x="6709018" y="3424373"/>
                <a:ext cx="420306" cy="534406"/>
              </a:xfrm>
              <a:custGeom>
                <a:avLst/>
                <a:gdLst>
                  <a:gd name="connsiteX0" fmla="*/ 412729 w 420306"/>
                  <a:gd name="connsiteY0" fmla="*/ 395913 h 534406"/>
                  <a:gd name="connsiteX1" fmla="*/ 409014 w 420306"/>
                  <a:gd name="connsiteY1" fmla="*/ 479162 h 534406"/>
                  <a:gd name="connsiteX2" fmla="*/ 410348 w 420306"/>
                  <a:gd name="connsiteY2" fmla="*/ 490496 h 534406"/>
                  <a:gd name="connsiteX3" fmla="*/ 170794 w 420306"/>
                  <a:gd name="connsiteY3" fmla="*/ 534407 h 534406"/>
                  <a:gd name="connsiteX4" fmla="*/ 168603 w 420306"/>
                  <a:gd name="connsiteY4" fmla="*/ 522310 h 534406"/>
                  <a:gd name="connsiteX5" fmla="*/ 24871 w 420306"/>
                  <a:gd name="connsiteY5" fmla="*/ 321428 h 534406"/>
                  <a:gd name="connsiteX6" fmla="*/ 7250 w 420306"/>
                  <a:gd name="connsiteY6" fmla="*/ 253324 h 534406"/>
                  <a:gd name="connsiteX7" fmla="*/ 80973 w 420306"/>
                  <a:gd name="connsiteY7" fmla="*/ 243323 h 534406"/>
                  <a:gd name="connsiteX8" fmla="*/ 94499 w 420306"/>
                  <a:gd name="connsiteY8" fmla="*/ 253610 h 534406"/>
                  <a:gd name="connsiteX9" fmla="*/ 59161 w 420306"/>
                  <a:gd name="connsiteY9" fmla="*/ 60728 h 534406"/>
                  <a:gd name="connsiteX10" fmla="*/ 97928 w 420306"/>
                  <a:gd name="connsiteY10" fmla="*/ 816 h 534406"/>
                  <a:gd name="connsiteX11" fmla="*/ 155364 w 420306"/>
                  <a:gd name="connsiteY11" fmla="*/ 43107 h 534406"/>
                  <a:gd name="connsiteX12" fmla="*/ 168794 w 420306"/>
                  <a:gd name="connsiteY12" fmla="*/ 116735 h 534406"/>
                  <a:gd name="connsiteX13" fmla="*/ 227277 w 420306"/>
                  <a:gd name="connsiteY13" fmla="*/ 123689 h 534406"/>
                  <a:gd name="connsiteX14" fmla="*/ 235183 w 420306"/>
                  <a:gd name="connsiteY14" fmla="*/ 129689 h 534406"/>
                  <a:gd name="connsiteX15" fmla="*/ 303763 w 420306"/>
                  <a:gd name="connsiteY15" fmla="*/ 134452 h 534406"/>
                  <a:gd name="connsiteX16" fmla="*/ 311764 w 420306"/>
                  <a:gd name="connsiteY16" fmla="*/ 140453 h 534406"/>
                  <a:gd name="connsiteX17" fmla="*/ 380344 w 420306"/>
                  <a:gd name="connsiteY17" fmla="*/ 145215 h 534406"/>
                  <a:gd name="connsiteX18" fmla="*/ 404347 w 420306"/>
                  <a:gd name="connsiteY18" fmla="*/ 181696 h 534406"/>
                  <a:gd name="connsiteX19" fmla="*/ 414063 w 420306"/>
                  <a:gd name="connsiteY19" fmla="*/ 234464 h 534406"/>
                  <a:gd name="connsiteX20" fmla="*/ 412729 w 420306"/>
                  <a:gd name="connsiteY20" fmla="*/ 395913 h 53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0306" h="534406">
                    <a:moveTo>
                      <a:pt x="412729" y="395913"/>
                    </a:moveTo>
                    <a:cubicBezTo>
                      <a:pt x="404442" y="436775"/>
                      <a:pt x="408919" y="478781"/>
                      <a:pt x="409014" y="479162"/>
                    </a:cubicBezTo>
                    <a:lnTo>
                      <a:pt x="410348" y="490496"/>
                    </a:lnTo>
                    <a:lnTo>
                      <a:pt x="170794" y="534407"/>
                    </a:lnTo>
                    <a:lnTo>
                      <a:pt x="168603" y="522310"/>
                    </a:lnTo>
                    <a:cubicBezTo>
                      <a:pt x="153840" y="441824"/>
                      <a:pt x="109453" y="379911"/>
                      <a:pt x="24871" y="321428"/>
                    </a:cubicBezTo>
                    <a:cubicBezTo>
                      <a:pt x="-3132" y="302092"/>
                      <a:pt x="-5133" y="272564"/>
                      <a:pt x="7250" y="253324"/>
                    </a:cubicBezTo>
                    <a:cubicBezTo>
                      <a:pt x="19347" y="234464"/>
                      <a:pt x="47636" y="223415"/>
                      <a:pt x="80973" y="243323"/>
                    </a:cubicBezTo>
                    <a:cubicBezTo>
                      <a:pt x="85641" y="246180"/>
                      <a:pt x="90213" y="249609"/>
                      <a:pt x="94499" y="253610"/>
                    </a:cubicBezTo>
                    <a:lnTo>
                      <a:pt x="59161" y="60728"/>
                    </a:lnTo>
                    <a:cubicBezTo>
                      <a:pt x="52970" y="27200"/>
                      <a:pt x="74020" y="5293"/>
                      <a:pt x="97928" y="816"/>
                    </a:cubicBezTo>
                    <a:cubicBezTo>
                      <a:pt x="121740" y="-3565"/>
                      <a:pt x="149172" y="9579"/>
                      <a:pt x="155364" y="43107"/>
                    </a:cubicBezTo>
                    <a:lnTo>
                      <a:pt x="168794" y="116735"/>
                    </a:lnTo>
                    <a:cubicBezTo>
                      <a:pt x="183843" y="114068"/>
                      <a:pt x="208418" y="112259"/>
                      <a:pt x="227277" y="123689"/>
                    </a:cubicBezTo>
                    <a:cubicBezTo>
                      <a:pt x="230230" y="125403"/>
                      <a:pt x="232802" y="127499"/>
                      <a:pt x="235183" y="129689"/>
                    </a:cubicBezTo>
                    <a:cubicBezTo>
                      <a:pt x="245851" y="127022"/>
                      <a:pt x="279570" y="119879"/>
                      <a:pt x="303763" y="134452"/>
                    </a:cubicBezTo>
                    <a:cubicBezTo>
                      <a:pt x="306716" y="136166"/>
                      <a:pt x="309288" y="138262"/>
                      <a:pt x="311764" y="140453"/>
                    </a:cubicBezTo>
                    <a:cubicBezTo>
                      <a:pt x="322337" y="137690"/>
                      <a:pt x="356151" y="130642"/>
                      <a:pt x="380344" y="145215"/>
                    </a:cubicBezTo>
                    <a:cubicBezTo>
                      <a:pt x="393108" y="152835"/>
                      <a:pt x="401299" y="165503"/>
                      <a:pt x="404347" y="181696"/>
                    </a:cubicBezTo>
                    <a:lnTo>
                      <a:pt x="414063" y="234464"/>
                    </a:lnTo>
                    <a:cubicBezTo>
                      <a:pt x="422826" y="283613"/>
                      <a:pt x="422349" y="348383"/>
                      <a:pt x="412729" y="3959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4" name="Đồ họa 2">
                <a:extLst>
                  <a:ext uri="{FF2B5EF4-FFF2-40B4-BE49-F238E27FC236}">
                    <a16:creationId xmlns:a16="http://schemas.microsoft.com/office/drawing/2014/main" id="{D3C44450-CC93-4110-8F7F-72F78EA5472B}"/>
                  </a:ext>
                </a:extLst>
              </p:cNvPr>
              <p:cNvSpPr/>
              <p:nvPr/>
            </p:nvSpPr>
            <p:spPr>
              <a:xfrm>
                <a:off x="6708827" y="3424563"/>
                <a:ext cx="420448" cy="534406"/>
              </a:xfrm>
              <a:custGeom>
                <a:avLst/>
                <a:gdLst>
                  <a:gd name="connsiteX0" fmla="*/ 414063 w 420448"/>
                  <a:gd name="connsiteY0" fmla="*/ 234464 h 534406"/>
                  <a:gd name="connsiteX1" fmla="*/ 404347 w 420448"/>
                  <a:gd name="connsiteY1" fmla="*/ 181696 h 534406"/>
                  <a:gd name="connsiteX2" fmla="*/ 380344 w 420448"/>
                  <a:gd name="connsiteY2" fmla="*/ 145215 h 534406"/>
                  <a:gd name="connsiteX3" fmla="*/ 311764 w 420448"/>
                  <a:gd name="connsiteY3" fmla="*/ 140453 h 534406"/>
                  <a:gd name="connsiteX4" fmla="*/ 303763 w 420448"/>
                  <a:gd name="connsiteY4" fmla="*/ 134452 h 534406"/>
                  <a:gd name="connsiteX5" fmla="*/ 235183 w 420448"/>
                  <a:gd name="connsiteY5" fmla="*/ 129689 h 534406"/>
                  <a:gd name="connsiteX6" fmla="*/ 227277 w 420448"/>
                  <a:gd name="connsiteY6" fmla="*/ 123689 h 534406"/>
                  <a:gd name="connsiteX7" fmla="*/ 168794 w 420448"/>
                  <a:gd name="connsiteY7" fmla="*/ 116735 h 534406"/>
                  <a:gd name="connsiteX8" fmla="*/ 155364 w 420448"/>
                  <a:gd name="connsiteY8" fmla="*/ 43107 h 534406"/>
                  <a:gd name="connsiteX9" fmla="*/ 97928 w 420448"/>
                  <a:gd name="connsiteY9" fmla="*/ 816 h 534406"/>
                  <a:gd name="connsiteX10" fmla="*/ 59161 w 420448"/>
                  <a:gd name="connsiteY10" fmla="*/ 60728 h 534406"/>
                  <a:gd name="connsiteX11" fmla="*/ 94499 w 420448"/>
                  <a:gd name="connsiteY11" fmla="*/ 253610 h 534406"/>
                  <a:gd name="connsiteX12" fmla="*/ 80973 w 420448"/>
                  <a:gd name="connsiteY12" fmla="*/ 243323 h 534406"/>
                  <a:gd name="connsiteX13" fmla="*/ 7250 w 420448"/>
                  <a:gd name="connsiteY13" fmla="*/ 253324 h 534406"/>
                  <a:gd name="connsiteX14" fmla="*/ 24871 w 420448"/>
                  <a:gd name="connsiteY14" fmla="*/ 321428 h 534406"/>
                  <a:gd name="connsiteX15" fmla="*/ 168603 w 420448"/>
                  <a:gd name="connsiteY15" fmla="*/ 522310 h 534406"/>
                  <a:gd name="connsiteX16" fmla="*/ 170794 w 420448"/>
                  <a:gd name="connsiteY16" fmla="*/ 534407 h 534406"/>
                  <a:gd name="connsiteX17" fmla="*/ 410348 w 420448"/>
                  <a:gd name="connsiteY17" fmla="*/ 490496 h 534406"/>
                  <a:gd name="connsiteX18" fmla="*/ 409014 w 420448"/>
                  <a:gd name="connsiteY18" fmla="*/ 479162 h 534406"/>
                  <a:gd name="connsiteX19" fmla="*/ 412729 w 420448"/>
                  <a:gd name="connsiteY19" fmla="*/ 395913 h 534406"/>
                  <a:gd name="connsiteX20" fmla="*/ 414063 w 420448"/>
                  <a:gd name="connsiteY20" fmla="*/ 234464 h 534406"/>
                  <a:gd name="connsiteX21" fmla="*/ 388917 w 420448"/>
                  <a:gd name="connsiteY21" fmla="*/ 390865 h 534406"/>
                  <a:gd name="connsiteX22" fmla="*/ 383964 w 420448"/>
                  <a:gd name="connsiteY22" fmla="*/ 470303 h 534406"/>
                  <a:gd name="connsiteX23" fmla="*/ 190320 w 420448"/>
                  <a:gd name="connsiteY23" fmla="*/ 505832 h 534406"/>
                  <a:gd name="connsiteX24" fmla="*/ 38873 w 420448"/>
                  <a:gd name="connsiteY24" fmla="*/ 301235 h 534406"/>
                  <a:gd name="connsiteX25" fmla="*/ 27919 w 420448"/>
                  <a:gd name="connsiteY25" fmla="*/ 266468 h 534406"/>
                  <a:gd name="connsiteX26" fmla="*/ 68496 w 420448"/>
                  <a:gd name="connsiteY26" fmla="*/ 264182 h 534406"/>
                  <a:gd name="connsiteX27" fmla="*/ 106310 w 420448"/>
                  <a:gd name="connsiteY27" fmla="*/ 317522 h 534406"/>
                  <a:gd name="connsiteX28" fmla="*/ 130313 w 420448"/>
                  <a:gd name="connsiteY28" fmla="*/ 313046 h 534406"/>
                  <a:gd name="connsiteX29" fmla="*/ 83164 w 420448"/>
                  <a:gd name="connsiteY29" fmla="*/ 56252 h 534406"/>
                  <a:gd name="connsiteX30" fmla="*/ 102309 w 420448"/>
                  <a:gd name="connsiteY30" fmla="*/ 24819 h 534406"/>
                  <a:gd name="connsiteX31" fmla="*/ 131265 w 420448"/>
                  <a:gd name="connsiteY31" fmla="*/ 47393 h 534406"/>
                  <a:gd name="connsiteX32" fmla="*/ 166032 w 420448"/>
                  <a:gd name="connsiteY32" fmla="*/ 236941 h 534406"/>
                  <a:gd name="connsiteX33" fmla="*/ 190035 w 420448"/>
                  <a:gd name="connsiteY33" fmla="*/ 232559 h 534406"/>
                  <a:gd name="connsiteX34" fmla="*/ 173175 w 420448"/>
                  <a:gd name="connsiteY34" fmla="*/ 140643 h 534406"/>
                  <a:gd name="connsiteX35" fmla="*/ 214704 w 420448"/>
                  <a:gd name="connsiteY35" fmla="*/ 144548 h 534406"/>
                  <a:gd name="connsiteX36" fmla="*/ 227277 w 420448"/>
                  <a:gd name="connsiteY36" fmla="*/ 164456 h 534406"/>
                  <a:gd name="connsiteX37" fmla="*/ 238041 w 420448"/>
                  <a:gd name="connsiteY37" fmla="*/ 223320 h 534406"/>
                  <a:gd name="connsiteX38" fmla="*/ 262044 w 420448"/>
                  <a:gd name="connsiteY38" fmla="*/ 218939 h 534406"/>
                  <a:gd name="connsiteX39" fmla="*/ 251280 w 420448"/>
                  <a:gd name="connsiteY39" fmla="*/ 159979 h 534406"/>
                  <a:gd name="connsiteX40" fmla="*/ 249090 w 420448"/>
                  <a:gd name="connsiteY40" fmla="*/ 151597 h 534406"/>
                  <a:gd name="connsiteX41" fmla="*/ 291285 w 420448"/>
                  <a:gd name="connsiteY41" fmla="*/ 155407 h 534406"/>
                  <a:gd name="connsiteX42" fmla="*/ 303763 w 420448"/>
                  <a:gd name="connsiteY42" fmla="*/ 175219 h 534406"/>
                  <a:gd name="connsiteX43" fmla="*/ 314622 w 420448"/>
                  <a:gd name="connsiteY43" fmla="*/ 234179 h 534406"/>
                  <a:gd name="connsiteX44" fmla="*/ 338625 w 420448"/>
                  <a:gd name="connsiteY44" fmla="*/ 229797 h 534406"/>
                  <a:gd name="connsiteX45" fmla="*/ 327766 w 420448"/>
                  <a:gd name="connsiteY45" fmla="*/ 170837 h 534406"/>
                  <a:gd name="connsiteX46" fmla="*/ 325575 w 420448"/>
                  <a:gd name="connsiteY46" fmla="*/ 162360 h 534406"/>
                  <a:gd name="connsiteX47" fmla="*/ 367676 w 420448"/>
                  <a:gd name="connsiteY47" fmla="*/ 166170 h 534406"/>
                  <a:gd name="connsiteX48" fmla="*/ 380249 w 420448"/>
                  <a:gd name="connsiteY48" fmla="*/ 186077 h 534406"/>
                  <a:gd name="connsiteX49" fmla="*/ 389964 w 420448"/>
                  <a:gd name="connsiteY49" fmla="*/ 238941 h 534406"/>
                  <a:gd name="connsiteX50" fmla="*/ 388917 w 420448"/>
                  <a:gd name="connsiteY50" fmla="*/ 390865 h 53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20448" h="534406">
                    <a:moveTo>
                      <a:pt x="414063" y="234464"/>
                    </a:moveTo>
                    <a:lnTo>
                      <a:pt x="404347" y="181696"/>
                    </a:lnTo>
                    <a:cubicBezTo>
                      <a:pt x="401394" y="165503"/>
                      <a:pt x="393108" y="152930"/>
                      <a:pt x="380344" y="145215"/>
                    </a:cubicBezTo>
                    <a:cubicBezTo>
                      <a:pt x="356151" y="130547"/>
                      <a:pt x="322337" y="137595"/>
                      <a:pt x="311764" y="140453"/>
                    </a:cubicBezTo>
                    <a:cubicBezTo>
                      <a:pt x="309288" y="138262"/>
                      <a:pt x="306716" y="136166"/>
                      <a:pt x="303763" y="134452"/>
                    </a:cubicBezTo>
                    <a:cubicBezTo>
                      <a:pt x="279570" y="119783"/>
                      <a:pt x="245851" y="126927"/>
                      <a:pt x="235183" y="129689"/>
                    </a:cubicBezTo>
                    <a:cubicBezTo>
                      <a:pt x="232707" y="127499"/>
                      <a:pt x="230135" y="125403"/>
                      <a:pt x="227277" y="123689"/>
                    </a:cubicBezTo>
                    <a:cubicBezTo>
                      <a:pt x="208418" y="112354"/>
                      <a:pt x="183843" y="114164"/>
                      <a:pt x="168794" y="116735"/>
                    </a:cubicBezTo>
                    <a:lnTo>
                      <a:pt x="155364" y="43107"/>
                    </a:lnTo>
                    <a:cubicBezTo>
                      <a:pt x="149172" y="9579"/>
                      <a:pt x="121740" y="-3565"/>
                      <a:pt x="97928" y="816"/>
                    </a:cubicBezTo>
                    <a:cubicBezTo>
                      <a:pt x="74020" y="5198"/>
                      <a:pt x="53065" y="27200"/>
                      <a:pt x="59161" y="60728"/>
                    </a:cubicBezTo>
                    <a:lnTo>
                      <a:pt x="94499" y="253610"/>
                    </a:lnTo>
                    <a:cubicBezTo>
                      <a:pt x="90213" y="249609"/>
                      <a:pt x="85736" y="246180"/>
                      <a:pt x="80973" y="243323"/>
                    </a:cubicBezTo>
                    <a:cubicBezTo>
                      <a:pt x="47636" y="223320"/>
                      <a:pt x="19442" y="234464"/>
                      <a:pt x="7250" y="253324"/>
                    </a:cubicBezTo>
                    <a:cubicBezTo>
                      <a:pt x="-5133" y="272564"/>
                      <a:pt x="-3132" y="302187"/>
                      <a:pt x="24871" y="321428"/>
                    </a:cubicBezTo>
                    <a:cubicBezTo>
                      <a:pt x="109453" y="379911"/>
                      <a:pt x="153840" y="441824"/>
                      <a:pt x="168603" y="522310"/>
                    </a:cubicBezTo>
                    <a:lnTo>
                      <a:pt x="170794" y="534407"/>
                    </a:lnTo>
                    <a:lnTo>
                      <a:pt x="410348" y="490496"/>
                    </a:lnTo>
                    <a:lnTo>
                      <a:pt x="409014" y="479162"/>
                    </a:lnTo>
                    <a:cubicBezTo>
                      <a:pt x="408919" y="478781"/>
                      <a:pt x="404442" y="436775"/>
                      <a:pt x="412729" y="395913"/>
                    </a:cubicBezTo>
                    <a:cubicBezTo>
                      <a:pt x="422540" y="348193"/>
                      <a:pt x="423016" y="283423"/>
                      <a:pt x="414063" y="234464"/>
                    </a:cubicBezTo>
                    <a:close/>
                    <a:moveTo>
                      <a:pt x="388917" y="390865"/>
                    </a:moveTo>
                    <a:cubicBezTo>
                      <a:pt x="382535" y="422488"/>
                      <a:pt x="383011" y="454016"/>
                      <a:pt x="383964" y="470303"/>
                    </a:cubicBezTo>
                    <a:lnTo>
                      <a:pt x="190320" y="505832"/>
                    </a:lnTo>
                    <a:cubicBezTo>
                      <a:pt x="172223" y="424298"/>
                      <a:pt x="125074" y="360766"/>
                      <a:pt x="38873" y="301235"/>
                    </a:cubicBezTo>
                    <a:cubicBezTo>
                      <a:pt x="23061" y="290281"/>
                      <a:pt x="22109" y="275612"/>
                      <a:pt x="27919" y="266468"/>
                    </a:cubicBezTo>
                    <a:cubicBezTo>
                      <a:pt x="33634" y="257610"/>
                      <a:pt x="47731" y="251705"/>
                      <a:pt x="68496" y="264182"/>
                    </a:cubicBezTo>
                    <a:cubicBezTo>
                      <a:pt x="87069" y="275327"/>
                      <a:pt x="102976" y="298949"/>
                      <a:pt x="106310" y="317522"/>
                    </a:cubicBezTo>
                    <a:lnTo>
                      <a:pt x="130313" y="313046"/>
                    </a:lnTo>
                    <a:lnTo>
                      <a:pt x="83164" y="56252"/>
                    </a:lnTo>
                    <a:cubicBezTo>
                      <a:pt x="79735" y="37583"/>
                      <a:pt x="90308" y="27010"/>
                      <a:pt x="102309" y="24819"/>
                    </a:cubicBezTo>
                    <a:cubicBezTo>
                      <a:pt x="114216" y="22628"/>
                      <a:pt x="127836" y="28724"/>
                      <a:pt x="131265" y="47393"/>
                    </a:cubicBezTo>
                    <a:lnTo>
                      <a:pt x="166032" y="236941"/>
                    </a:lnTo>
                    <a:lnTo>
                      <a:pt x="190035" y="232559"/>
                    </a:lnTo>
                    <a:lnTo>
                      <a:pt x="173175" y="140643"/>
                    </a:lnTo>
                    <a:cubicBezTo>
                      <a:pt x="185463" y="138548"/>
                      <a:pt x="203084" y="137500"/>
                      <a:pt x="214704" y="144548"/>
                    </a:cubicBezTo>
                    <a:cubicBezTo>
                      <a:pt x="221372" y="148644"/>
                      <a:pt x="225563" y="155121"/>
                      <a:pt x="227277" y="164456"/>
                    </a:cubicBezTo>
                    <a:lnTo>
                      <a:pt x="238041" y="223320"/>
                    </a:lnTo>
                    <a:lnTo>
                      <a:pt x="262044" y="218939"/>
                    </a:lnTo>
                    <a:lnTo>
                      <a:pt x="251280" y="159979"/>
                    </a:lnTo>
                    <a:cubicBezTo>
                      <a:pt x="250709" y="157026"/>
                      <a:pt x="249947" y="154264"/>
                      <a:pt x="249090" y="151597"/>
                    </a:cubicBezTo>
                    <a:cubicBezTo>
                      <a:pt x="261377" y="149406"/>
                      <a:pt x="279474" y="148168"/>
                      <a:pt x="291285" y="155407"/>
                    </a:cubicBezTo>
                    <a:cubicBezTo>
                      <a:pt x="297953" y="159503"/>
                      <a:pt x="302049" y="165980"/>
                      <a:pt x="303763" y="175219"/>
                    </a:cubicBezTo>
                    <a:lnTo>
                      <a:pt x="314622" y="234179"/>
                    </a:lnTo>
                    <a:lnTo>
                      <a:pt x="338625" y="229797"/>
                    </a:lnTo>
                    <a:lnTo>
                      <a:pt x="327766" y="170837"/>
                    </a:lnTo>
                    <a:cubicBezTo>
                      <a:pt x="327195" y="167885"/>
                      <a:pt x="326433" y="165122"/>
                      <a:pt x="325575" y="162360"/>
                    </a:cubicBezTo>
                    <a:cubicBezTo>
                      <a:pt x="337672" y="160169"/>
                      <a:pt x="355770" y="158931"/>
                      <a:pt x="367676" y="166170"/>
                    </a:cubicBezTo>
                    <a:cubicBezTo>
                      <a:pt x="374343" y="170266"/>
                      <a:pt x="378534" y="176743"/>
                      <a:pt x="380249" y="186077"/>
                    </a:cubicBezTo>
                    <a:lnTo>
                      <a:pt x="389964" y="238941"/>
                    </a:lnTo>
                    <a:cubicBezTo>
                      <a:pt x="398346" y="284375"/>
                      <a:pt x="397965" y="346859"/>
                      <a:pt x="388917" y="390865"/>
                    </a:cubicBezTo>
                    <a:close/>
                  </a:path>
                </a:pathLst>
              </a:custGeom>
              <a:solidFill>
                <a:srgbClr val="61181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564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885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Cách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tìm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841292"/>
                <a:ext cx="9966654" cy="5560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Quy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tắc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tìm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hình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bao:</a:t>
                </a:r>
                <a:r>
                  <a:rPr lang="en-US" sz="2400" dirty="0"/>
                  <a:t> Cho </a:t>
                </a:r>
                <a:r>
                  <a:rPr lang="en-US" sz="2400" dirty="0" err="1"/>
                  <a:t>họ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cong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B1: </a:t>
                </a:r>
                <a:r>
                  <a:rPr lang="en-US" sz="2400" dirty="0" err="1"/>
                  <a:t>Tìm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tập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xác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định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họ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cong</a:t>
                </a:r>
                <a:r>
                  <a:rPr lang="en-US" sz="2400" dirty="0"/>
                  <a:t> (!!!)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B2: </a:t>
                </a:r>
                <a:r>
                  <a:rPr lang="en-US" sz="2400" dirty="0" err="1"/>
                  <a:t>Tìm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tập</a:t>
                </a:r>
                <a:r>
                  <a:rPr lang="en-US" sz="2400" dirty="0"/>
                  <a:t> </a:t>
                </a:r>
                <a:r>
                  <a:rPr lang="en-US" sz="2400" b="1" dirty="0" err="1"/>
                  <a:t>điểm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kì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dị</a:t>
                </a:r>
                <a:r>
                  <a:rPr lang="en-US" sz="2400" b="1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họ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cong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tức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giải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hệ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theo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tham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số</a:t>
                </a:r>
                <a:r>
                  <a:rPr lang="en-US" sz="2400" dirty="0"/>
                  <a:t> c:</a:t>
                </a:r>
              </a:p>
              <a:p>
                <a:pPr>
                  <a:lnSpc>
                    <a:spcPct val="150000"/>
                  </a:lnSpc>
                </a:pPr>
                <a:endParaRPr lang="en-US" sz="2400" dirty="0"/>
              </a:p>
              <a:p>
                <a:pPr>
                  <a:lnSpc>
                    <a:spcPct val="150000"/>
                  </a:lnSpc>
                  <a:tabLst>
                    <a:tab pos="6003925" algn="l"/>
                  </a:tabLst>
                </a:pPr>
                <a:r>
                  <a:rPr lang="en-US" sz="2400" dirty="0"/>
                  <a:t>B3: </a:t>
                </a:r>
                <a:r>
                  <a:rPr lang="en-US" sz="2400" dirty="0" err="1"/>
                  <a:t>Tạm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loại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bỏ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các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điểm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kì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dị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tập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các</a:t>
                </a:r>
                <a:r>
                  <a:rPr lang="en-US" sz="2400" dirty="0"/>
                  <a:t> </a:t>
                </a:r>
                <a:r>
                  <a:rPr lang="en-US" sz="2400" b="1" dirty="0" err="1"/>
                  <a:t>điểm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chính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quy</a:t>
                </a:r>
                <a:r>
                  <a:rPr lang="en-US" sz="2400" b="1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họ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cong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giải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hệ</a:t>
                </a:r>
                <a:r>
                  <a:rPr lang="en-US" sz="2400" dirty="0"/>
                  <a:t>:                           (</a:t>
                </a:r>
                <a:r>
                  <a:rPr lang="en-US" sz="2400" dirty="0" err="1"/>
                  <a:t>Lưu</a:t>
                </a:r>
                <a:r>
                  <a:rPr lang="en-US" sz="2400" dirty="0"/>
                  <a:t> ý: </a:t>
                </a:r>
                <a:r>
                  <a:rPr lang="en-US" sz="2400" dirty="0" err="1"/>
                  <a:t>Nghiệm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phải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luôn</a:t>
                </a:r>
                <a:r>
                  <a:rPr lang="en-US" sz="2400" dirty="0"/>
                  <a:t> 	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Đ</m:t>
                    </m:r>
                  </m:oMath>
                </a14:m>
                <a:r>
                  <a:rPr lang="en-US" sz="2400" dirty="0"/>
                  <a:t>)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B4: </a:t>
                </a:r>
                <a:r>
                  <a:rPr lang="en-US" sz="2400" dirty="0" err="1"/>
                  <a:t>Xử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lí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hợp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điểm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kì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dị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kết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luận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hình</a:t>
                </a:r>
                <a:r>
                  <a:rPr lang="en-US" sz="2400" dirty="0"/>
                  <a:t> bao (L) </a:t>
                </a:r>
                <a:r>
                  <a:rPr lang="en-US" sz="2400" dirty="0" err="1"/>
                  <a:t>dựa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theo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kết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quả</a:t>
                </a:r>
                <a:r>
                  <a:rPr lang="en-US" sz="2400" dirty="0"/>
                  <a:t> B3 (</a:t>
                </a:r>
                <a:r>
                  <a:rPr lang="en-US" sz="2400" dirty="0" err="1"/>
                  <a:t>nên</a:t>
                </a:r>
                <a:r>
                  <a:rPr lang="en-US" sz="2400" dirty="0"/>
                  <a:t> ở </a:t>
                </a:r>
                <a:r>
                  <a:rPr lang="en-US" sz="2400" dirty="0" err="1"/>
                  <a:t>dạng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)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</a:t>
                </a:r>
                <a:r>
                  <a:rPr lang="en-US" sz="2400" i="1" dirty="0" err="1">
                    <a:solidFill>
                      <a:srgbClr val="FF0000"/>
                    </a:solidFill>
                  </a:rPr>
                  <a:t>có</a:t>
                </a:r>
                <a:r>
                  <a:rPr lang="en-US" sz="2400" i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i="1" dirty="0" err="1">
                    <a:solidFill>
                      <a:srgbClr val="FF0000"/>
                    </a:solidFill>
                  </a:rPr>
                  <a:t>thể</a:t>
                </a:r>
                <a:r>
                  <a:rPr lang="en-US" sz="2400" i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i="1" dirty="0" err="1">
                    <a:solidFill>
                      <a:srgbClr val="FF0000"/>
                    </a:solidFill>
                  </a:rPr>
                  <a:t>có</a:t>
                </a:r>
                <a:r>
                  <a:rPr lang="en-US" sz="2400" i="1" dirty="0">
                    <a:solidFill>
                      <a:srgbClr val="FF0000"/>
                    </a:solidFill>
                  </a:rPr>
                  <a:t> (??) </a:t>
                </a:r>
                <a:r>
                  <a:rPr lang="en-US" sz="2400" dirty="0" err="1"/>
                  <a:t>điểm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kì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dị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841292"/>
                <a:ext cx="9966654" cy="5560625"/>
              </a:xfrm>
              <a:prstGeom prst="rect">
                <a:avLst/>
              </a:prstGeom>
              <a:blipFill>
                <a:blip r:embed="rId3"/>
                <a:stretch>
                  <a:fillRect l="-979" r="-1468" b="-1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4BFBBD53-351C-09C3-46ED-6FD36376EE9D}"/>
                  </a:ext>
                </a:extLst>
              </p:cNvPr>
              <p:cNvSpPr txBox="1"/>
              <p:nvPr/>
            </p:nvSpPr>
            <p:spPr>
              <a:xfrm>
                <a:off x="2763673" y="2662440"/>
                <a:ext cx="6350000" cy="1051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&amp;=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&amp;=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4BFBBD53-351C-09C3-46ED-6FD36376E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3673" y="2662440"/>
                <a:ext cx="6350000" cy="10515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Hộp Văn bản 4">
                <a:extLst>
                  <a:ext uri="{FF2B5EF4-FFF2-40B4-BE49-F238E27FC236}">
                    <a16:creationId xmlns:a16="http://schemas.microsoft.com/office/drawing/2014/main" id="{CD01B218-39F3-A52E-E5E8-426EF2FA34D3}"/>
                  </a:ext>
                </a:extLst>
              </p:cNvPr>
              <p:cNvSpPr txBox="1"/>
              <p:nvPr/>
            </p:nvSpPr>
            <p:spPr>
              <a:xfrm>
                <a:off x="3637279" y="4254503"/>
                <a:ext cx="4186073" cy="916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&amp;=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&amp;=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Hộp Văn bản 4">
                <a:extLst>
                  <a:ext uri="{FF2B5EF4-FFF2-40B4-BE49-F238E27FC236}">
                    <a16:creationId xmlns:a16="http://schemas.microsoft.com/office/drawing/2014/main" id="{CD01B218-39F3-A52E-E5E8-426EF2FA3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279" y="4254503"/>
                <a:ext cx="4186073" cy="9161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4889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885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Cách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tìm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C4FB8E4-BA90-E443-1F97-F488651B5052}"/>
              </a:ext>
            </a:extLst>
          </p:cNvPr>
          <p:cNvSpPr txBox="1"/>
          <p:nvPr/>
        </p:nvSpPr>
        <p:spPr>
          <a:xfrm>
            <a:off x="955346" y="841292"/>
            <a:ext cx="9966654" cy="2790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rgbClr val="FF0000"/>
                </a:solidFill>
              </a:rPr>
              <a:t>Xử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lí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điểm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kì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dị</a:t>
            </a:r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en-US" sz="2400" dirty="0"/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Hầu</a:t>
            </a:r>
            <a:r>
              <a:rPr lang="en-US" sz="2400" dirty="0"/>
              <a:t> </a:t>
            </a:r>
            <a:r>
              <a:rPr lang="en-US" sz="2400" dirty="0" err="1"/>
              <a:t>hết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trường</a:t>
            </a:r>
            <a:r>
              <a:rPr lang="en-US" sz="2400" dirty="0"/>
              <a:t> </a:t>
            </a:r>
            <a:r>
              <a:rPr lang="en-US" sz="2400" dirty="0" err="1"/>
              <a:t>hợp</a:t>
            </a:r>
            <a:r>
              <a:rPr lang="en-US" sz="2400" dirty="0"/>
              <a:t> </a:t>
            </a:r>
            <a:r>
              <a:rPr lang="en-US" sz="2400" dirty="0" err="1"/>
              <a:t>sẽ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b="1" dirty="0" err="1"/>
              <a:t>loại</a:t>
            </a:r>
            <a:r>
              <a:rPr lang="en-US" sz="2400" b="1" dirty="0"/>
              <a:t> </a:t>
            </a:r>
            <a:r>
              <a:rPr lang="en-US" sz="2400" b="1" dirty="0" err="1"/>
              <a:t>bỏ</a:t>
            </a:r>
            <a:r>
              <a:rPr lang="en-US" sz="2400" b="1" dirty="0"/>
              <a:t> </a:t>
            </a:r>
            <a:r>
              <a:rPr lang="en-US" sz="2400" b="1" dirty="0" err="1"/>
              <a:t>điểm</a:t>
            </a:r>
            <a:r>
              <a:rPr lang="en-US" sz="2400" b="1" dirty="0"/>
              <a:t> </a:t>
            </a:r>
            <a:r>
              <a:rPr lang="en-US" sz="2400" b="1" dirty="0" err="1"/>
              <a:t>kì</a:t>
            </a:r>
            <a:r>
              <a:rPr lang="en-US" sz="2400" b="1" dirty="0"/>
              <a:t> </a:t>
            </a:r>
            <a:r>
              <a:rPr lang="en-US" sz="2400" b="1" dirty="0" err="1"/>
              <a:t>dị</a:t>
            </a:r>
            <a:endParaRPr lang="en-US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Trong </a:t>
            </a:r>
            <a:r>
              <a:rPr lang="en-US" sz="2400" dirty="0" err="1"/>
              <a:t>quy</a:t>
            </a:r>
            <a:r>
              <a:rPr lang="en-US" sz="2400" dirty="0"/>
              <a:t> </a:t>
            </a:r>
            <a:r>
              <a:rPr lang="en-US" sz="2400" dirty="0" err="1"/>
              <a:t>tắc</a:t>
            </a:r>
            <a:r>
              <a:rPr lang="en-US" sz="2400" dirty="0"/>
              <a:t> </a:t>
            </a:r>
            <a:r>
              <a:rPr lang="en-US" sz="2400" dirty="0" err="1"/>
              <a:t>tìm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bao </a:t>
            </a:r>
            <a:r>
              <a:rPr lang="en-US" sz="2400" dirty="0" err="1"/>
              <a:t>thì</a:t>
            </a:r>
            <a:r>
              <a:rPr lang="en-US" sz="2400" dirty="0"/>
              <a:t> </a:t>
            </a:r>
            <a:r>
              <a:rPr lang="en-US" sz="2400" dirty="0" err="1"/>
              <a:t>hệ</a:t>
            </a:r>
            <a:r>
              <a:rPr lang="en-US" sz="2400" dirty="0"/>
              <a:t> ở B3 bao </a:t>
            </a:r>
            <a:r>
              <a:rPr lang="en-US" sz="2400" dirty="0" err="1"/>
              <a:t>gồm</a:t>
            </a:r>
            <a:r>
              <a:rPr lang="en-US" sz="2400" dirty="0"/>
              <a:t> </a:t>
            </a:r>
            <a:r>
              <a:rPr lang="en-US" sz="2400" b="1" dirty="0" err="1"/>
              <a:t>hình</a:t>
            </a:r>
            <a:r>
              <a:rPr lang="en-US" sz="2400" b="1" dirty="0"/>
              <a:t> bao </a:t>
            </a:r>
            <a:r>
              <a:rPr lang="en-US" sz="2400" b="1" dirty="0" err="1"/>
              <a:t>và</a:t>
            </a:r>
            <a:r>
              <a:rPr lang="en-US" sz="2400" b="1" dirty="0"/>
              <a:t> </a:t>
            </a:r>
            <a:r>
              <a:rPr lang="en-US" sz="2400" b="1" dirty="0" err="1"/>
              <a:t>các</a:t>
            </a:r>
            <a:r>
              <a:rPr lang="en-US" sz="2400" b="1" dirty="0"/>
              <a:t> </a:t>
            </a:r>
            <a:r>
              <a:rPr lang="en-US" sz="2400" b="1" dirty="0" err="1"/>
              <a:t>điểm</a:t>
            </a:r>
            <a:r>
              <a:rPr lang="en-US" sz="2400" b="1" dirty="0"/>
              <a:t> </a:t>
            </a:r>
            <a:r>
              <a:rPr lang="en-US" sz="2400" b="1" dirty="0" err="1"/>
              <a:t>kì</a:t>
            </a:r>
            <a:r>
              <a:rPr lang="en-US" sz="2400" b="1" dirty="0"/>
              <a:t> </a:t>
            </a:r>
            <a:r>
              <a:rPr lang="en-US" sz="2400" b="1" dirty="0" err="1"/>
              <a:t>dị</a:t>
            </a:r>
            <a:r>
              <a:rPr lang="en-US" sz="2400" dirty="0"/>
              <a:t>, </a:t>
            </a:r>
            <a:r>
              <a:rPr lang="en-US" sz="2400" dirty="0" err="1"/>
              <a:t>nhưng</a:t>
            </a:r>
            <a:r>
              <a:rPr lang="en-US" sz="2400" dirty="0"/>
              <a:t> 2 </a:t>
            </a:r>
            <a:r>
              <a:rPr lang="en-US" sz="2400" dirty="0" err="1"/>
              <a:t>tập</a:t>
            </a:r>
            <a:r>
              <a:rPr lang="en-US" sz="2400" dirty="0"/>
              <a:t> </a:t>
            </a:r>
            <a:r>
              <a:rPr lang="en-US" sz="2400" dirty="0" err="1"/>
              <a:t>này</a:t>
            </a:r>
            <a:r>
              <a:rPr lang="en-US" sz="2400" dirty="0"/>
              <a:t> </a:t>
            </a:r>
            <a:r>
              <a:rPr lang="en-US" sz="2400" b="1" dirty="0" err="1"/>
              <a:t>có</a:t>
            </a:r>
            <a:r>
              <a:rPr lang="en-US" sz="2400" b="1" dirty="0"/>
              <a:t> </a:t>
            </a:r>
            <a:r>
              <a:rPr lang="en-US" sz="2400" b="1" dirty="0" err="1"/>
              <a:t>thể</a:t>
            </a:r>
            <a:r>
              <a:rPr lang="en-US" sz="2400" b="1" dirty="0"/>
              <a:t> </a:t>
            </a:r>
            <a:r>
              <a:rPr lang="en-US" sz="2400" b="1" dirty="0" err="1"/>
              <a:t>giao</a:t>
            </a:r>
            <a:r>
              <a:rPr lang="en-US" sz="2400" b="1" dirty="0"/>
              <a:t> </a:t>
            </a:r>
            <a:r>
              <a:rPr lang="en-US" sz="2400" b="1" dirty="0" err="1"/>
              <a:t>nhau</a:t>
            </a:r>
            <a:endParaRPr lang="en-US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Khi </a:t>
            </a:r>
            <a:r>
              <a:rPr lang="en-US" sz="2400" dirty="0" err="1"/>
              <a:t>nào</a:t>
            </a:r>
            <a:r>
              <a:rPr lang="en-US" sz="2400" dirty="0"/>
              <a:t> </a:t>
            </a:r>
            <a:r>
              <a:rPr lang="en-US" sz="2400" b="1" dirty="0" err="1"/>
              <a:t>giao</a:t>
            </a:r>
            <a:r>
              <a:rPr lang="en-US" sz="2400" dirty="0"/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919912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885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Cách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tìm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C4FB8E4-BA90-E443-1F97-F488651B5052}"/>
              </a:ext>
            </a:extLst>
          </p:cNvPr>
          <p:cNvSpPr txBox="1"/>
          <p:nvPr/>
        </p:nvSpPr>
        <p:spPr>
          <a:xfrm>
            <a:off x="955346" y="841292"/>
            <a:ext cx="9966654" cy="573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rgbClr val="FF0000"/>
                </a:solidFill>
              </a:rPr>
              <a:t>Xử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lí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điểm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kì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dị</a:t>
            </a:r>
            <a:r>
              <a:rPr lang="en-US" sz="2400" b="1" dirty="0">
                <a:solidFill>
                  <a:srgbClr val="FF0000"/>
                </a:solidFill>
              </a:rPr>
              <a:t>: </a:t>
            </a:r>
            <a:r>
              <a:rPr lang="en-US" sz="2400" dirty="0"/>
              <a:t>Xu </a:t>
            </a:r>
            <a:r>
              <a:rPr lang="en-US" sz="2400" dirty="0" err="1"/>
              <a:t>hướng</a:t>
            </a:r>
            <a:r>
              <a:rPr lang="en-US" sz="2400" dirty="0"/>
              <a:t> </a:t>
            </a:r>
            <a:r>
              <a:rPr lang="en-US" sz="2400" dirty="0" err="1"/>
              <a:t>tiếp</a:t>
            </a:r>
            <a:r>
              <a:rPr lang="en-US" sz="2400" dirty="0"/>
              <a:t> </a:t>
            </a:r>
            <a:r>
              <a:rPr lang="en-US" sz="2400" dirty="0" err="1"/>
              <a:t>xúc</a:t>
            </a:r>
            <a:r>
              <a:rPr lang="en-US" sz="2400" dirty="0"/>
              <a:t> </a:t>
            </a:r>
            <a:r>
              <a:rPr lang="en-US" sz="2400" dirty="0" err="1"/>
              <a:t>tại</a:t>
            </a:r>
            <a:r>
              <a:rPr lang="en-US" sz="2400" dirty="0"/>
              <a:t> </a:t>
            </a:r>
            <a:r>
              <a:rPr lang="en-US" sz="2400" dirty="0" err="1"/>
              <a:t>điểm</a:t>
            </a:r>
            <a:r>
              <a:rPr lang="en-US" sz="2400" dirty="0"/>
              <a:t> </a:t>
            </a:r>
            <a:r>
              <a:rPr lang="en-US" sz="2400" dirty="0" err="1"/>
              <a:t>kì</a:t>
            </a:r>
            <a:r>
              <a:rPr lang="en-US" sz="2400" dirty="0"/>
              <a:t> </a:t>
            </a:r>
            <a:r>
              <a:rPr lang="en-US" sz="2400" dirty="0" err="1"/>
              <a:t>dị</a:t>
            </a:r>
            <a:r>
              <a:rPr lang="en-US" sz="2400" dirty="0"/>
              <a:t> (?) </a:t>
            </a: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14825D0A-0941-7741-A0A7-1CC93DA14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618" y="1530094"/>
            <a:ext cx="4275220" cy="39849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8A4402FC-E379-05CF-6831-B8F2B17570E9}"/>
                  </a:ext>
                </a:extLst>
              </p:cNvPr>
              <p:cNvSpPr txBox="1"/>
              <p:nvPr/>
            </p:nvSpPr>
            <p:spPr>
              <a:xfrm>
                <a:off x="2618019" y="5503064"/>
                <a:ext cx="208441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8A4402FC-E379-05CF-6831-B8F2B1757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019" y="5503064"/>
                <a:ext cx="2084417" cy="461665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Hộp Văn bản 10">
                <a:extLst>
                  <a:ext uri="{FF2B5EF4-FFF2-40B4-BE49-F238E27FC236}">
                    <a16:creationId xmlns:a16="http://schemas.microsoft.com/office/drawing/2014/main" id="{F32C675A-EEF5-6263-D4E4-02F8530E0C8B}"/>
                  </a:ext>
                </a:extLst>
              </p:cNvPr>
              <p:cNvSpPr txBox="1"/>
              <p:nvPr/>
            </p:nvSpPr>
            <p:spPr>
              <a:xfrm>
                <a:off x="6556724" y="3013501"/>
                <a:ext cx="314932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Tập </a:t>
                </a:r>
                <a:r>
                  <a:rPr lang="en-US" sz="2400" dirty="0" err="1"/>
                  <a:t>điểm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kì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dị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dirty="0"/>
              </a:p>
              <a:p>
                <a:r>
                  <a:rPr lang="en-US" sz="2400" b="1" dirty="0" err="1"/>
                  <a:t>Không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hình</a:t>
                </a:r>
                <a:r>
                  <a:rPr lang="en-US" sz="2400" dirty="0"/>
                  <a:t> bao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11" name="Hộp Văn bản 10">
                <a:extLst>
                  <a:ext uri="{FF2B5EF4-FFF2-40B4-BE49-F238E27FC236}">
                    <a16:creationId xmlns:a16="http://schemas.microsoft.com/office/drawing/2014/main" id="{F32C675A-EEF5-6263-D4E4-02F8530E0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724" y="3013501"/>
                <a:ext cx="3149324" cy="830997"/>
              </a:xfrm>
              <a:prstGeom prst="rect">
                <a:avLst/>
              </a:prstGeom>
              <a:blipFill>
                <a:blip r:embed="rId5"/>
                <a:stretch>
                  <a:fillRect l="-3101" t="-6569" r="-1357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Đường kết nối Mũi tên Thẳng 12">
            <a:extLst>
              <a:ext uri="{FF2B5EF4-FFF2-40B4-BE49-F238E27FC236}">
                <a16:creationId xmlns:a16="http://schemas.microsoft.com/office/drawing/2014/main" id="{5724C2B3-3048-75C0-34B0-AD635620ABAF}"/>
              </a:ext>
            </a:extLst>
          </p:cNvPr>
          <p:cNvCxnSpPr/>
          <p:nvPr/>
        </p:nvCxnSpPr>
        <p:spPr>
          <a:xfrm flipH="1">
            <a:off x="3271520" y="2255520"/>
            <a:ext cx="314960" cy="16256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Đường kết nối Mũi tên Thẳng 13">
            <a:extLst>
              <a:ext uri="{FF2B5EF4-FFF2-40B4-BE49-F238E27FC236}">
                <a16:creationId xmlns:a16="http://schemas.microsoft.com/office/drawing/2014/main" id="{489F5DD0-682C-56C9-17F5-9710E3B9D102}"/>
              </a:ext>
            </a:extLst>
          </p:cNvPr>
          <p:cNvCxnSpPr>
            <a:cxnSpLocks/>
          </p:cNvCxnSpPr>
          <p:nvPr/>
        </p:nvCxnSpPr>
        <p:spPr>
          <a:xfrm flipH="1" flipV="1">
            <a:off x="3271520" y="2139952"/>
            <a:ext cx="314960" cy="162552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7795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8562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26466" y="202504"/>
            <a:ext cx="1885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Cách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tìm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C4FB8E4-BA90-E443-1F97-F488651B5052}"/>
              </a:ext>
            </a:extLst>
          </p:cNvPr>
          <p:cNvSpPr txBox="1"/>
          <p:nvPr/>
        </p:nvSpPr>
        <p:spPr>
          <a:xfrm>
            <a:off x="955346" y="841292"/>
            <a:ext cx="9966654" cy="573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rgbClr val="FF0000"/>
                </a:solidFill>
              </a:rPr>
              <a:t>Xử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lí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điểm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kì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dị</a:t>
            </a:r>
            <a:r>
              <a:rPr lang="en-US" sz="2400" b="1" dirty="0">
                <a:solidFill>
                  <a:srgbClr val="FF0000"/>
                </a:solidFill>
              </a:rPr>
              <a:t>: </a:t>
            </a:r>
            <a:r>
              <a:rPr lang="en-US" sz="2400" dirty="0"/>
              <a:t>Xu </a:t>
            </a:r>
            <a:r>
              <a:rPr lang="en-US" sz="2400" dirty="0" err="1"/>
              <a:t>hướng</a:t>
            </a:r>
            <a:r>
              <a:rPr lang="en-US" sz="2400" dirty="0"/>
              <a:t> </a:t>
            </a:r>
            <a:r>
              <a:rPr lang="en-US" sz="2400" dirty="0" err="1"/>
              <a:t>tiếp</a:t>
            </a:r>
            <a:r>
              <a:rPr lang="en-US" sz="2400" dirty="0"/>
              <a:t> </a:t>
            </a:r>
            <a:r>
              <a:rPr lang="en-US" sz="2400" dirty="0" err="1"/>
              <a:t>xúc</a:t>
            </a:r>
            <a:r>
              <a:rPr lang="en-US" sz="2400" dirty="0"/>
              <a:t> </a:t>
            </a:r>
            <a:r>
              <a:rPr lang="en-US" sz="2400" dirty="0" err="1"/>
              <a:t>tại</a:t>
            </a:r>
            <a:r>
              <a:rPr lang="en-US" sz="2400" dirty="0"/>
              <a:t> </a:t>
            </a:r>
            <a:r>
              <a:rPr lang="en-US" sz="2400" dirty="0" err="1"/>
              <a:t>điểm</a:t>
            </a:r>
            <a:r>
              <a:rPr lang="en-US" sz="2400" dirty="0"/>
              <a:t> </a:t>
            </a:r>
            <a:r>
              <a:rPr lang="en-US" sz="2400" dirty="0" err="1"/>
              <a:t>kì</a:t>
            </a:r>
            <a:r>
              <a:rPr lang="en-US" sz="2400" dirty="0"/>
              <a:t> </a:t>
            </a:r>
            <a:r>
              <a:rPr lang="en-US" sz="2400" dirty="0" err="1"/>
              <a:t>dị</a:t>
            </a:r>
            <a:r>
              <a:rPr lang="en-US" sz="2400" dirty="0"/>
              <a:t> (?) </a:t>
            </a: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14825D0A-0941-7741-A0A7-1CC93DA14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2617" y="1994994"/>
            <a:ext cx="4275220" cy="27955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8A4402FC-E379-05CF-6831-B8F2B17570E9}"/>
                  </a:ext>
                </a:extLst>
              </p:cNvPr>
              <p:cNvSpPr txBox="1"/>
              <p:nvPr/>
            </p:nvSpPr>
            <p:spPr>
              <a:xfrm>
                <a:off x="2618018" y="5140150"/>
                <a:ext cx="20866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8A4402FC-E379-05CF-6831-B8F2B1757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018" y="5140150"/>
                <a:ext cx="2086661" cy="461665"/>
              </a:xfrm>
              <a:prstGeom prst="rect">
                <a:avLst/>
              </a:prstGeom>
              <a:blipFill>
                <a:blip r:embed="rId4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Hộp Văn bản 10">
                <a:extLst>
                  <a:ext uri="{FF2B5EF4-FFF2-40B4-BE49-F238E27FC236}">
                    <a16:creationId xmlns:a16="http://schemas.microsoft.com/office/drawing/2014/main" id="{F32C675A-EEF5-6263-D4E4-02F8530E0C8B}"/>
                  </a:ext>
                </a:extLst>
              </p:cNvPr>
              <p:cNvSpPr txBox="1"/>
              <p:nvPr/>
            </p:nvSpPr>
            <p:spPr>
              <a:xfrm>
                <a:off x="6498673" y="2901741"/>
                <a:ext cx="442332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Tập </a:t>
                </a:r>
                <a:r>
                  <a:rPr lang="en-US" sz="2400" dirty="0" err="1"/>
                  <a:t>điểm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kì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dị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dirty="0"/>
              </a:p>
              <a:p>
                <a:r>
                  <a:rPr lang="en-US" sz="2400" b="1" dirty="0" err="1"/>
                  <a:t>Có</a:t>
                </a:r>
                <a:r>
                  <a:rPr lang="en-US" sz="2400" b="1" dirty="0"/>
                  <a:t> </a:t>
                </a:r>
                <a:r>
                  <a:rPr lang="en-US" sz="2400" dirty="0" err="1"/>
                  <a:t>hình</a:t>
                </a:r>
                <a:r>
                  <a:rPr lang="en-US" sz="2400" dirty="0"/>
                  <a:t> bao: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b="1" dirty="0"/>
                  <a:t> (???)</a:t>
                </a:r>
              </a:p>
            </p:txBody>
          </p:sp>
        </mc:Choice>
        <mc:Fallback xmlns="">
          <p:sp>
            <p:nvSpPr>
              <p:cNvPr id="11" name="Hộp Văn bản 10">
                <a:extLst>
                  <a:ext uri="{FF2B5EF4-FFF2-40B4-BE49-F238E27FC236}">
                    <a16:creationId xmlns:a16="http://schemas.microsoft.com/office/drawing/2014/main" id="{F32C675A-EEF5-6263-D4E4-02F8530E0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673" y="2901741"/>
                <a:ext cx="4423327" cy="830997"/>
              </a:xfrm>
              <a:prstGeom prst="rect">
                <a:avLst/>
              </a:prstGeom>
              <a:blipFill>
                <a:blip r:embed="rId5"/>
                <a:stretch>
                  <a:fillRect l="-2066" t="-6618" r="-110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Đường kết nối Mũi tên Thẳng 3">
            <a:extLst>
              <a:ext uri="{FF2B5EF4-FFF2-40B4-BE49-F238E27FC236}">
                <a16:creationId xmlns:a16="http://schemas.microsoft.com/office/drawing/2014/main" id="{0C3157A2-41E7-8707-8221-312361E08E2E}"/>
              </a:ext>
            </a:extLst>
          </p:cNvPr>
          <p:cNvCxnSpPr/>
          <p:nvPr/>
        </p:nvCxnSpPr>
        <p:spPr>
          <a:xfrm flipH="1">
            <a:off x="2143760" y="3266440"/>
            <a:ext cx="314960" cy="16256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Đường kết nối Mũi tên Thẳng 4">
            <a:extLst>
              <a:ext uri="{FF2B5EF4-FFF2-40B4-BE49-F238E27FC236}">
                <a16:creationId xmlns:a16="http://schemas.microsoft.com/office/drawing/2014/main" id="{F893F892-7FD7-070B-4279-6D08B2645834}"/>
              </a:ext>
            </a:extLst>
          </p:cNvPr>
          <p:cNvCxnSpPr>
            <a:cxnSpLocks/>
          </p:cNvCxnSpPr>
          <p:nvPr/>
        </p:nvCxnSpPr>
        <p:spPr>
          <a:xfrm flipH="1" flipV="1">
            <a:off x="2143760" y="3150872"/>
            <a:ext cx="314960" cy="162552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192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48386" y="202504"/>
            <a:ext cx="1513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Bài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tập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D12DEAD-CDB7-29DB-04BB-1CFC91723007}"/>
                  </a:ext>
                </a:extLst>
              </p:cNvPr>
              <p:cNvSpPr txBox="1"/>
              <p:nvPr/>
            </p:nvSpPr>
            <p:spPr>
              <a:xfrm>
                <a:off x="1046581" y="919539"/>
                <a:ext cx="9184565" cy="934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/>
                  <a:t>Bài 1: (GK 20212 NN1) </a:t>
                </a:r>
                <a:r>
                  <a:rPr lang="en-US" sz="2400" dirty="0" err="1"/>
                  <a:t>Tìm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hình</a:t>
                </a:r>
                <a:r>
                  <a:rPr lang="en-US" sz="2400" dirty="0"/>
                  <a:t> bao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họ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cong</a:t>
                </a:r>
                <a:endParaRPr lang="en-US" sz="2400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tham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số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D12DEAD-CDB7-29DB-04BB-1CFC91723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581" y="919539"/>
                <a:ext cx="9184565" cy="934743"/>
              </a:xfrm>
              <a:prstGeom prst="rect">
                <a:avLst/>
              </a:prstGeom>
              <a:blipFill>
                <a:blip r:embed="rId3"/>
                <a:stretch>
                  <a:fillRect l="-1062" t="-2614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6370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48386" y="202504"/>
            <a:ext cx="1513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Bài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tập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D12DEAD-CDB7-29DB-04BB-1CFC91723007}"/>
                  </a:ext>
                </a:extLst>
              </p:cNvPr>
              <p:cNvSpPr txBox="1"/>
              <p:nvPr/>
            </p:nvSpPr>
            <p:spPr>
              <a:xfrm>
                <a:off x="1046581" y="919539"/>
                <a:ext cx="9184565" cy="4132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/>
                  <a:t>Bài 1: (GK 20212 NN1) </a:t>
                </a:r>
                <a:r>
                  <a:rPr lang="en-US" sz="2400" dirty="0" err="1"/>
                  <a:t>Tìm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hình</a:t>
                </a:r>
                <a:r>
                  <a:rPr lang="en-US" sz="2400" dirty="0"/>
                  <a:t> bao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họ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cong</a:t>
                </a:r>
                <a:endParaRPr lang="en-US" sz="2400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tham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số</a:t>
                </a:r>
                <a:r>
                  <a:rPr lang="en-US" sz="2400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b="1" dirty="0" err="1"/>
                  <a:t>Lời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giải</a:t>
                </a:r>
                <a:r>
                  <a:rPr lang="en-US" sz="2400" b="1" dirty="0"/>
                  <a:t>: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ĐKXĐ: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400" dirty="0"/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Xét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hàm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số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400" dirty="0"/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Xét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hệ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phương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trình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tìm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điểm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kì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dị</a:t>
                </a:r>
                <a:r>
                  <a:rPr lang="en-US" sz="2400" dirty="0"/>
                  <a:t>: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&amp;=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&amp;=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⇒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𝑐𝑥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&amp;=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400" dirty="0"/>
                  <a:t>(</a:t>
                </a:r>
                <a:r>
                  <a:rPr lang="en-US" sz="2400" dirty="0" err="1"/>
                  <a:t>Vô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nghiệm</a:t>
                </a:r>
                <a:r>
                  <a:rPr lang="en-US" sz="2400" dirty="0"/>
                  <a:t>)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dirty="0" err="1"/>
                  <a:t>Vậy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họ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đã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không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điểm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kì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dị</a:t>
                </a:r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D12DEAD-CDB7-29DB-04BB-1CFC91723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581" y="919539"/>
                <a:ext cx="9184565" cy="4132542"/>
              </a:xfrm>
              <a:prstGeom prst="rect">
                <a:avLst/>
              </a:prstGeom>
              <a:blipFill>
                <a:blip r:embed="rId3"/>
                <a:stretch>
                  <a:fillRect l="-1062" t="-590" b="-2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1829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48386" y="202504"/>
            <a:ext cx="1513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Bài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tập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D12DEAD-CDB7-29DB-04BB-1CFC91723007}"/>
                  </a:ext>
                </a:extLst>
              </p:cNvPr>
              <p:cNvSpPr txBox="1"/>
              <p:nvPr/>
            </p:nvSpPr>
            <p:spPr>
              <a:xfrm>
                <a:off x="1046581" y="919539"/>
                <a:ext cx="9184565" cy="4301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/>
                  <a:t>Bài 1: (GK 20212 NN1) </a:t>
                </a:r>
                <a:r>
                  <a:rPr lang="en-US" sz="2400" dirty="0" err="1"/>
                  <a:t>Tìm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hình</a:t>
                </a:r>
                <a:r>
                  <a:rPr lang="en-US" sz="2400" dirty="0"/>
                  <a:t> bao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họ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cong</a:t>
                </a:r>
                <a:endParaRPr lang="en-US" sz="2400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tham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số</a:t>
                </a:r>
                <a:r>
                  <a:rPr lang="en-US" sz="2400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b="1" dirty="0" err="1"/>
                  <a:t>Lời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giải</a:t>
                </a:r>
                <a:r>
                  <a:rPr lang="en-US" sz="2400" b="1" dirty="0"/>
                  <a:t>: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Xét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hệ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phương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trình</a:t>
                </a:r>
                <a:r>
                  <a:rPr lang="en-US" sz="2400" dirty="0"/>
                  <a:t>: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&amp;=0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&amp;=0</m:t>
                              </m:r>
                            </m:e>
                          </m:eqAr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&amp;=4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&amp;=0</m:t>
                                  </m:r>
                                </m:e>
                              </m:eqAr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&amp;=2 −4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&amp;=−2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>
                  <a:lnSpc>
                    <a:spcPct val="120000"/>
                  </a:lnSpc>
                </a:pPr>
                <a:r>
                  <a:rPr lang="en-US" sz="2400" dirty="0"/>
                  <a:t>Do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 </m:t>
                    </m:r>
                  </m:oMath>
                </a14:m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từ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họ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đã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không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tiếp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xúc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tìm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được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nhờ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hệ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trên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nên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họ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đã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không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hình</a:t>
                </a:r>
                <a:r>
                  <a:rPr lang="en-US" sz="2400" dirty="0"/>
                  <a:t> bao. (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D12DEAD-CDB7-29DB-04BB-1CFC91723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581" y="919539"/>
                <a:ext cx="9184565" cy="4301819"/>
              </a:xfrm>
              <a:prstGeom prst="rect">
                <a:avLst/>
              </a:prstGeom>
              <a:blipFill>
                <a:blip r:embed="rId3"/>
                <a:stretch>
                  <a:fillRect l="-1062" t="-567" b="-2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7843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48386" y="202504"/>
            <a:ext cx="1513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Bài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tập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D12DEAD-CDB7-29DB-04BB-1CFC91723007}"/>
                  </a:ext>
                </a:extLst>
              </p:cNvPr>
              <p:cNvSpPr txBox="1"/>
              <p:nvPr/>
            </p:nvSpPr>
            <p:spPr>
              <a:xfrm>
                <a:off x="1046581" y="919539"/>
                <a:ext cx="9184565" cy="1820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/>
                  <a:t>Bài 1: (GK 20212 NN1) </a:t>
                </a:r>
                <a:r>
                  <a:rPr lang="en-US" sz="2400" dirty="0" err="1"/>
                  <a:t>Tìm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hình</a:t>
                </a:r>
                <a:r>
                  <a:rPr lang="en-US" sz="2400" dirty="0"/>
                  <a:t> bao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họ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cong</a:t>
                </a:r>
                <a:endParaRPr lang="en-US" sz="2400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tham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số</a:t>
                </a:r>
                <a:r>
                  <a:rPr lang="en-US" sz="2400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b="1" dirty="0" err="1"/>
                  <a:t>Mô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phỏng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hình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học</a:t>
                </a:r>
                <a:r>
                  <a:rPr lang="en-US" sz="2400" b="1" dirty="0"/>
                  <a:t>:</a:t>
                </a:r>
              </a:p>
              <a:p>
                <a:pPr>
                  <a:lnSpc>
                    <a:spcPct val="120000"/>
                  </a:lnSpc>
                </a:pPr>
                <a:endParaRPr lang="en-US" sz="2400" b="1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D12DEAD-CDB7-29DB-04BB-1CFC91723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581" y="919539"/>
                <a:ext cx="9184565" cy="1820883"/>
              </a:xfrm>
              <a:prstGeom prst="rect">
                <a:avLst/>
              </a:prstGeom>
              <a:blipFill>
                <a:blip r:embed="rId3"/>
                <a:stretch>
                  <a:fillRect l="-1062" t="-1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Hình ảnh 2">
            <a:extLst>
              <a:ext uri="{FF2B5EF4-FFF2-40B4-BE49-F238E27FC236}">
                <a16:creationId xmlns:a16="http://schemas.microsoft.com/office/drawing/2014/main" id="{067D0C19-07FC-02BB-9CA4-44715AACC5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88"/>
          <a:stretch/>
        </p:blipFill>
        <p:spPr>
          <a:xfrm>
            <a:off x="3736626" y="2317239"/>
            <a:ext cx="4482814" cy="44254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Hộp Văn bản 4">
                <a:extLst>
                  <a:ext uri="{FF2B5EF4-FFF2-40B4-BE49-F238E27FC236}">
                    <a16:creationId xmlns:a16="http://schemas.microsoft.com/office/drawing/2014/main" id="{B75F4842-D89B-E958-9C0E-33BFC42544B6}"/>
                  </a:ext>
                </a:extLst>
              </p:cNvPr>
              <p:cNvSpPr txBox="1"/>
              <p:nvPr/>
            </p:nvSpPr>
            <p:spPr>
              <a:xfrm>
                <a:off x="6405893" y="2357004"/>
                <a:ext cx="2819400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Hộp Văn bản 4">
                <a:extLst>
                  <a:ext uri="{FF2B5EF4-FFF2-40B4-BE49-F238E27FC236}">
                    <a16:creationId xmlns:a16="http://schemas.microsoft.com/office/drawing/2014/main" id="{B75F4842-D89B-E958-9C0E-33BFC4254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893" y="2357004"/>
                <a:ext cx="2819400" cy="461665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A1F3970B-E15A-5F64-0BA9-45E491940012}"/>
                  </a:ext>
                </a:extLst>
              </p:cNvPr>
              <p:cNvSpPr txBox="1"/>
              <p:nvPr/>
            </p:nvSpPr>
            <p:spPr>
              <a:xfrm>
                <a:off x="3736625" y="4724284"/>
                <a:ext cx="1813547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4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A1F3970B-E15A-5F64-0BA9-45E491940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625" y="4724284"/>
                <a:ext cx="1813547" cy="461665"/>
              </a:xfrm>
              <a:prstGeom prst="rect">
                <a:avLst/>
              </a:prstGeom>
              <a:blipFill>
                <a:blip r:embed="rId6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864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48386" y="202504"/>
            <a:ext cx="1513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Bài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tập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D12DEAD-CDB7-29DB-04BB-1CFC91723007}"/>
                  </a:ext>
                </a:extLst>
              </p:cNvPr>
              <p:cNvSpPr txBox="1"/>
              <p:nvPr/>
            </p:nvSpPr>
            <p:spPr>
              <a:xfrm>
                <a:off x="1046581" y="919539"/>
                <a:ext cx="9184565" cy="934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/>
                  <a:t>Bài 2: (GK 20212 NN1) </a:t>
                </a:r>
                <a:r>
                  <a:rPr lang="en-US" sz="2400" dirty="0" err="1"/>
                  <a:t>Tìm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hình</a:t>
                </a:r>
                <a:r>
                  <a:rPr lang="en-US" sz="2400" dirty="0"/>
                  <a:t> bao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họ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cong</a:t>
                </a:r>
                <a:endParaRPr lang="en-US" sz="2400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tham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số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D12DEAD-CDB7-29DB-04BB-1CFC91723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581" y="919539"/>
                <a:ext cx="9184565" cy="934743"/>
              </a:xfrm>
              <a:prstGeom prst="rect">
                <a:avLst/>
              </a:prstGeom>
              <a:blipFill>
                <a:blip r:embed="rId3"/>
                <a:stretch>
                  <a:fillRect l="-1062" t="-2614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7290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48386" y="202504"/>
            <a:ext cx="1513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Bài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tập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D12DEAD-CDB7-29DB-04BB-1CFC91723007}"/>
                  </a:ext>
                </a:extLst>
              </p:cNvPr>
              <p:cNvSpPr txBox="1"/>
              <p:nvPr/>
            </p:nvSpPr>
            <p:spPr>
              <a:xfrm>
                <a:off x="1046581" y="919539"/>
                <a:ext cx="9184565" cy="1820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/>
                  <a:t>Bài 2: (GK 20212 NN1) </a:t>
                </a:r>
                <a:r>
                  <a:rPr lang="en-US" sz="2400" dirty="0" err="1"/>
                  <a:t>Tìm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hình</a:t>
                </a:r>
                <a:r>
                  <a:rPr lang="en-US" sz="2400" dirty="0"/>
                  <a:t> bao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họ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cong</a:t>
                </a:r>
                <a:endParaRPr lang="en-US" sz="2400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tham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số</a:t>
                </a:r>
                <a:r>
                  <a:rPr lang="en-US" sz="2400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b="1" dirty="0" err="1"/>
                  <a:t>Đáp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số</a:t>
                </a:r>
                <a:r>
                  <a:rPr lang="en-US" sz="2400" b="1" dirty="0"/>
                  <a:t>: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dirty="0" err="1"/>
                  <a:t>Hình</a:t>
                </a:r>
                <a:r>
                  <a:rPr lang="en-US" sz="2400" dirty="0"/>
                  <a:t> bao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họ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4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D12DEAD-CDB7-29DB-04BB-1CFC91723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581" y="919539"/>
                <a:ext cx="9184565" cy="1820883"/>
              </a:xfrm>
              <a:prstGeom prst="rect">
                <a:avLst/>
              </a:prstGeom>
              <a:blipFill>
                <a:blip r:embed="rId3"/>
                <a:stretch>
                  <a:fillRect l="-1062" t="-1338" b="-6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Hình ảnh 2">
            <a:extLst>
              <a:ext uri="{FF2B5EF4-FFF2-40B4-BE49-F238E27FC236}">
                <a16:creationId xmlns:a16="http://schemas.microsoft.com/office/drawing/2014/main" id="{E00FBC46-8EF7-1F93-E0FD-6F2274CDF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062" y="2818669"/>
            <a:ext cx="3642676" cy="398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617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Đồ họa 4">
            <a:extLst>
              <a:ext uri="{FF2B5EF4-FFF2-40B4-BE49-F238E27FC236}">
                <a16:creationId xmlns:a16="http://schemas.microsoft.com/office/drawing/2014/main" id="{D3AC0AC7-4B59-47C6-A8BD-236093DA00A7}"/>
              </a:ext>
            </a:extLst>
          </p:cNvPr>
          <p:cNvSpPr/>
          <p:nvPr/>
        </p:nvSpPr>
        <p:spPr>
          <a:xfrm>
            <a:off x="2187474" y="1196162"/>
            <a:ext cx="677956" cy="677956"/>
          </a:xfrm>
          <a:custGeom>
            <a:avLst/>
            <a:gdLst>
              <a:gd name="connsiteX0" fmla="*/ 677956 w 677956"/>
              <a:gd name="connsiteY0" fmla="*/ 338978 h 677956"/>
              <a:gd name="connsiteX1" fmla="*/ 338978 w 677956"/>
              <a:gd name="connsiteY1" fmla="*/ 677956 h 677956"/>
              <a:gd name="connsiteX2" fmla="*/ 0 w 677956"/>
              <a:gd name="connsiteY2" fmla="*/ 338978 h 677956"/>
              <a:gd name="connsiteX3" fmla="*/ 338978 w 677956"/>
              <a:gd name="connsiteY3" fmla="*/ 0 h 677956"/>
              <a:gd name="connsiteX4" fmla="*/ 677956 w 677956"/>
              <a:gd name="connsiteY4" fmla="*/ 338978 h 677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956" h="677956">
                <a:moveTo>
                  <a:pt x="677956" y="338978"/>
                </a:moveTo>
                <a:cubicBezTo>
                  <a:pt x="677956" y="526191"/>
                  <a:pt x="526190" y="677956"/>
                  <a:pt x="338978" y="677956"/>
                </a:cubicBezTo>
                <a:cubicBezTo>
                  <a:pt x="151766" y="677956"/>
                  <a:pt x="0" y="526191"/>
                  <a:pt x="0" y="338978"/>
                </a:cubicBezTo>
                <a:cubicBezTo>
                  <a:pt x="0" y="151766"/>
                  <a:pt x="151766" y="0"/>
                  <a:pt x="338978" y="0"/>
                </a:cubicBezTo>
                <a:cubicBezTo>
                  <a:pt x="526190" y="0"/>
                  <a:pt x="677956" y="151766"/>
                  <a:pt x="677956" y="338978"/>
                </a:cubicBezTo>
                <a:close/>
              </a:path>
            </a:pathLst>
          </a:custGeom>
          <a:solidFill>
            <a:srgbClr val="FFFFFF"/>
          </a:solidFill>
          <a:ln w="6776" cap="flat">
            <a:noFill/>
            <a:prstDash val="solid"/>
            <a:miter/>
          </a:ln>
        </p:spPr>
        <p:txBody>
          <a:bodyPr rtlCol="0" anchor="ctr"/>
          <a:lstStyle/>
          <a:p>
            <a:endParaRPr lang="vi-VN" sz="2800"/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63BE8150-2F69-4DF6-BF4B-012533178F25}"/>
              </a:ext>
            </a:extLst>
          </p:cNvPr>
          <p:cNvSpPr txBox="1"/>
          <p:nvPr/>
        </p:nvSpPr>
        <p:spPr>
          <a:xfrm>
            <a:off x="2096029" y="980011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40FD5572-3980-4455-B254-EEA4204E0DEE}"/>
              </a:ext>
            </a:extLst>
          </p:cNvPr>
          <p:cNvSpPr/>
          <p:nvPr/>
        </p:nvSpPr>
        <p:spPr>
          <a:xfrm>
            <a:off x="4669109" y="3096728"/>
            <a:ext cx="677956" cy="677956"/>
          </a:xfrm>
          <a:custGeom>
            <a:avLst/>
            <a:gdLst>
              <a:gd name="connsiteX0" fmla="*/ 677956 w 677956"/>
              <a:gd name="connsiteY0" fmla="*/ 338978 h 677956"/>
              <a:gd name="connsiteX1" fmla="*/ 338978 w 677956"/>
              <a:gd name="connsiteY1" fmla="*/ 677956 h 677956"/>
              <a:gd name="connsiteX2" fmla="*/ 0 w 677956"/>
              <a:gd name="connsiteY2" fmla="*/ 338978 h 677956"/>
              <a:gd name="connsiteX3" fmla="*/ 338978 w 677956"/>
              <a:gd name="connsiteY3" fmla="*/ 0 h 677956"/>
              <a:gd name="connsiteX4" fmla="*/ 677956 w 677956"/>
              <a:gd name="connsiteY4" fmla="*/ 338978 h 677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956" h="677956">
                <a:moveTo>
                  <a:pt x="677956" y="338978"/>
                </a:moveTo>
                <a:cubicBezTo>
                  <a:pt x="677956" y="526191"/>
                  <a:pt x="526191" y="677956"/>
                  <a:pt x="338978" y="677956"/>
                </a:cubicBezTo>
                <a:cubicBezTo>
                  <a:pt x="151766" y="677956"/>
                  <a:pt x="0" y="526191"/>
                  <a:pt x="0" y="338978"/>
                </a:cubicBezTo>
                <a:cubicBezTo>
                  <a:pt x="0" y="151766"/>
                  <a:pt x="151766" y="0"/>
                  <a:pt x="338978" y="0"/>
                </a:cubicBezTo>
                <a:cubicBezTo>
                  <a:pt x="526191" y="0"/>
                  <a:pt x="677956" y="151766"/>
                  <a:pt x="677956" y="338978"/>
                </a:cubicBezTo>
                <a:close/>
              </a:path>
            </a:pathLst>
          </a:custGeom>
          <a:solidFill>
            <a:srgbClr val="FFFFFF"/>
          </a:solidFill>
          <a:ln w="6776" cap="flat">
            <a:noFill/>
            <a:prstDash val="solid"/>
            <a:miter/>
          </a:ln>
        </p:spPr>
        <p:txBody>
          <a:bodyPr rtlCol="0" anchor="ctr"/>
          <a:lstStyle/>
          <a:p>
            <a:endParaRPr lang="vi-VN" sz="2800"/>
          </a:p>
        </p:txBody>
      </p:sp>
      <p:sp>
        <p:nvSpPr>
          <p:cNvPr id="11" name="Đồ họa 4">
            <a:extLst>
              <a:ext uri="{FF2B5EF4-FFF2-40B4-BE49-F238E27FC236}">
                <a16:creationId xmlns:a16="http://schemas.microsoft.com/office/drawing/2014/main" id="{B0CE2396-04AD-4CBF-951B-19AD4CD6B661}"/>
              </a:ext>
            </a:extLst>
          </p:cNvPr>
          <p:cNvSpPr txBox="1"/>
          <p:nvPr/>
        </p:nvSpPr>
        <p:spPr>
          <a:xfrm>
            <a:off x="4366424" y="2880577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</a:p>
        </p:txBody>
      </p:sp>
      <p:sp>
        <p:nvSpPr>
          <p:cNvPr id="17" name="Đồ họa 4">
            <a:extLst>
              <a:ext uri="{FF2B5EF4-FFF2-40B4-BE49-F238E27FC236}">
                <a16:creationId xmlns:a16="http://schemas.microsoft.com/office/drawing/2014/main" id="{E02CFFCD-0AE3-4685-A8A4-8F9DCC78C3FC}"/>
              </a:ext>
            </a:extLst>
          </p:cNvPr>
          <p:cNvSpPr/>
          <p:nvPr/>
        </p:nvSpPr>
        <p:spPr>
          <a:xfrm>
            <a:off x="2766287" y="1768248"/>
            <a:ext cx="3329713" cy="639516"/>
          </a:xfrm>
          <a:custGeom>
            <a:avLst/>
            <a:gdLst>
              <a:gd name="connsiteX0" fmla="*/ 0 w 3329713"/>
              <a:gd name="connsiteY0" fmla="*/ 0 h 639516"/>
              <a:gd name="connsiteX1" fmla="*/ 3329714 w 3329713"/>
              <a:gd name="connsiteY1" fmla="*/ 0 h 639516"/>
              <a:gd name="connsiteX2" fmla="*/ 3329714 w 3329713"/>
              <a:gd name="connsiteY2" fmla="*/ 639516 h 639516"/>
              <a:gd name="connsiteX3" fmla="*/ 0 w 3329713"/>
              <a:gd name="connsiteY3" fmla="*/ 639516 h 639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9713" h="639516">
                <a:moveTo>
                  <a:pt x="0" y="0"/>
                </a:moveTo>
                <a:lnTo>
                  <a:pt x="3329714" y="0"/>
                </a:lnTo>
                <a:lnTo>
                  <a:pt x="3329714" y="639516"/>
                </a:lnTo>
                <a:lnTo>
                  <a:pt x="0" y="639516"/>
                </a:lnTo>
                <a:close/>
              </a:path>
            </a:pathLst>
          </a:custGeom>
          <a:noFill/>
          <a:ln w="6776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sz="2800" b="1" dirty="0" err="1">
                <a:solidFill>
                  <a:srgbClr val="611817"/>
                </a:solidFill>
              </a:rPr>
              <a:t>Định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nghĩa</a:t>
            </a:r>
            <a:endParaRPr lang="vi-VN" sz="2800" b="1" dirty="0">
              <a:solidFill>
                <a:srgbClr val="611817"/>
              </a:solidFill>
            </a:endParaRPr>
          </a:p>
        </p:txBody>
      </p:sp>
      <p:sp>
        <p:nvSpPr>
          <p:cNvPr id="36" name="Đồ họa 4">
            <a:extLst>
              <a:ext uri="{FF2B5EF4-FFF2-40B4-BE49-F238E27FC236}">
                <a16:creationId xmlns:a16="http://schemas.microsoft.com/office/drawing/2014/main" id="{1D154696-20A3-4769-BCDF-44E06BD191E4}"/>
              </a:ext>
            </a:extLst>
          </p:cNvPr>
          <p:cNvSpPr/>
          <p:nvPr/>
        </p:nvSpPr>
        <p:spPr>
          <a:xfrm>
            <a:off x="5446550" y="3670487"/>
            <a:ext cx="3329713" cy="639516"/>
          </a:xfrm>
          <a:custGeom>
            <a:avLst/>
            <a:gdLst>
              <a:gd name="connsiteX0" fmla="*/ 0 w 3329713"/>
              <a:gd name="connsiteY0" fmla="*/ 0 h 639516"/>
              <a:gd name="connsiteX1" fmla="*/ 3329714 w 3329713"/>
              <a:gd name="connsiteY1" fmla="*/ 0 h 639516"/>
              <a:gd name="connsiteX2" fmla="*/ 3329714 w 3329713"/>
              <a:gd name="connsiteY2" fmla="*/ 639516 h 639516"/>
              <a:gd name="connsiteX3" fmla="*/ 0 w 3329713"/>
              <a:gd name="connsiteY3" fmla="*/ 639516 h 639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9713" h="639516">
                <a:moveTo>
                  <a:pt x="0" y="0"/>
                </a:moveTo>
                <a:lnTo>
                  <a:pt x="3329714" y="0"/>
                </a:lnTo>
                <a:lnTo>
                  <a:pt x="3329714" y="639516"/>
                </a:lnTo>
                <a:lnTo>
                  <a:pt x="0" y="639516"/>
                </a:lnTo>
                <a:close/>
              </a:path>
            </a:pathLst>
          </a:custGeom>
          <a:noFill/>
          <a:ln w="6776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sz="2800" b="1" dirty="0" err="1">
                <a:solidFill>
                  <a:srgbClr val="611817"/>
                </a:solidFill>
              </a:rPr>
              <a:t>Cách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tìm</a:t>
            </a:r>
            <a:endParaRPr lang="vi-VN" sz="2800" b="1" dirty="0">
              <a:solidFill>
                <a:srgbClr val="611817"/>
              </a:solidFill>
            </a:endParaRPr>
          </a:p>
        </p:txBody>
      </p:sp>
      <p:sp>
        <p:nvSpPr>
          <p:cNvPr id="12" name="Đồ họa 4">
            <a:extLst>
              <a:ext uri="{FF2B5EF4-FFF2-40B4-BE49-F238E27FC236}">
                <a16:creationId xmlns:a16="http://schemas.microsoft.com/office/drawing/2014/main" id="{E15E1D42-2563-4D1B-A674-E07DBAED1A8A}"/>
              </a:ext>
            </a:extLst>
          </p:cNvPr>
          <p:cNvSpPr/>
          <p:nvPr/>
        </p:nvSpPr>
        <p:spPr>
          <a:xfrm>
            <a:off x="7288505" y="4799207"/>
            <a:ext cx="677956" cy="677956"/>
          </a:xfrm>
          <a:custGeom>
            <a:avLst/>
            <a:gdLst>
              <a:gd name="connsiteX0" fmla="*/ 677956 w 677956"/>
              <a:gd name="connsiteY0" fmla="*/ 338978 h 677956"/>
              <a:gd name="connsiteX1" fmla="*/ 338978 w 677956"/>
              <a:gd name="connsiteY1" fmla="*/ 677956 h 677956"/>
              <a:gd name="connsiteX2" fmla="*/ 0 w 677956"/>
              <a:gd name="connsiteY2" fmla="*/ 338978 h 677956"/>
              <a:gd name="connsiteX3" fmla="*/ 338978 w 677956"/>
              <a:gd name="connsiteY3" fmla="*/ 0 h 677956"/>
              <a:gd name="connsiteX4" fmla="*/ 677956 w 677956"/>
              <a:gd name="connsiteY4" fmla="*/ 338978 h 677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956" h="677956">
                <a:moveTo>
                  <a:pt x="677956" y="338978"/>
                </a:moveTo>
                <a:cubicBezTo>
                  <a:pt x="677956" y="526190"/>
                  <a:pt x="526191" y="677956"/>
                  <a:pt x="338978" y="677956"/>
                </a:cubicBezTo>
                <a:cubicBezTo>
                  <a:pt x="151766" y="677956"/>
                  <a:pt x="0" y="526190"/>
                  <a:pt x="0" y="338978"/>
                </a:cubicBezTo>
                <a:cubicBezTo>
                  <a:pt x="0" y="151765"/>
                  <a:pt x="151766" y="0"/>
                  <a:pt x="338978" y="0"/>
                </a:cubicBezTo>
                <a:cubicBezTo>
                  <a:pt x="526191" y="0"/>
                  <a:pt x="677956" y="151765"/>
                  <a:pt x="677956" y="338978"/>
                </a:cubicBezTo>
                <a:close/>
              </a:path>
            </a:pathLst>
          </a:custGeom>
          <a:solidFill>
            <a:srgbClr val="FFFFFF"/>
          </a:solidFill>
          <a:ln w="6776" cap="flat">
            <a:noFill/>
            <a:prstDash val="solid"/>
            <a:miter/>
          </a:ln>
        </p:spPr>
        <p:txBody>
          <a:bodyPr rtlCol="0" anchor="ctr"/>
          <a:lstStyle/>
          <a:p>
            <a:endParaRPr lang="vi-VN" sz="1400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9B5AD507-7385-4370-9CA9-D5C890234307}"/>
              </a:ext>
            </a:extLst>
          </p:cNvPr>
          <p:cNvSpPr/>
          <p:nvPr/>
        </p:nvSpPr>
        <p:spPr>
          <a:xfrm>
            <a:off x="1107381" y="434967"/>
            <a:ext cx="4760686" cy="402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600"/>
          </a:p>
        </p:txBody>
      </p:sp>
      <p:sp>
        <p:nvSpPr>
          <p:cNvPr id="39" name="Đồ họa 4">
            <a:extLst>
              <a:ext uri="{FF2B5EF4-FFF2-40B4-BE49-F238E27FC236}">
                <a16:creationId xmlns:a16="http://schemas.microsoft.com/office/drawing/2014/main" id="{89A18212-86F3-4A59-B182-0A46E29D7FA2}"/>
              </a:ext>
            </a:extLst>
          </p:cNvPr>
          <p:cNvSpPr txBox="1"/>
          <p:nvPr/>
        </p:nvSpPr>
        <p:spPr>
          <a:xfrm>
            <a:off x="1060964" y="343826"/>
            <a:ext cx="3967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0" i="0" dirty="0" err="1">
                <a:solidFill>
                  <a:srgbClr val="611817"/>
                </a:solidFill>
                <a:effectLst/>
                <a:latin typeface="+mj-lt"/>
              </a:rPr>
              <a:t>Nội</a:t>
            </a:r>
            <a:r>
              <a:rPr lang="en-US" sz="3200" b="0" i="0" dirty="0">
                <a:solidFill>
                  <a:srgbClr val="611817"/>
                </a:solidFill>
                <a:effectLst/>
                <a:latin typeface="+mj-lt"/>
              </a:rPr>
              <a:t> dung </a:t>
            </a:r>
            <a:r>
              <a:rPr lang="en-US" sz="3200" b="0" i="0" dirty="0" err="1">
                <a:solidFill>
                  <a:srgbClr val="611817"/>
                </a:solidFill>
                <a:effectLst/>
                <a:latin typeface="+mj-lt"/>
              </a:rPr>
              <a:t>bài</a:t>
            </a:r>
            <a:r>
              <a:rPr lang="en-US" sz="3200" b="0" i="0" dirty="0">
                <a:solidFill>
                  <a:srgbClr val="611817"/>
                </a:solidFill>
                <a:effectLst/>
                <a:latin typeface="+mj-lt"/>
              </a:rPr>
              <a:t> </a:t>
            </a:r>
            <a:r>
              <a:rPr lang="en-US" sz="3200" b="0" i="0" dirty="0" err="1">
                <a:solidFill>
                  <a:srgbClr val="611817"/>
                </a:solidFill>
                <a:effectLst/>
                <a:latin typeface="+mj-lt"/>
              </a:rPr>
              <a:t>học</a:t>
            </a:r>
            <a:endParaRPr lang="vi-VN" sz="32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2" name="Đồ họa 4">
            <a:extLst>
              <a:ext uri="{FF2B5EF4-FFF2-40B4-BE49-F238E27FC236}">
                <a16:creationId xmlns:a16="http://schemas.microsoft.com/office/drawing/2014/main" id="{D3012DF9-AFDA-FC68-C3E5-DE80E6ED2C3E}"/>
              </a:ext>
            </a:extLst>
          </p:cNvPr>
          <p:cNvSpPr txBox="1"/>
          <p:nvPr/>
        </p:nvSpPr>
        <p:spPr>
          <a:xfrm>
            <a:off x="6957224" y="4622957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4" name="Đồ họa 4">
            <a:extLst>
              <a:ext uri="{FF2B5EF4-FFF2-40B4-BE49-F238E27FC236}">
                <a16:creationId xmlns:a16="http://schemas.microsoft.com/office/drawing/2014/main" id="{CC806682-B4C0-A83E-E5C6-530DDEC030E0}"/>
              </a:ext>
            </a:extLst>
          </p:cNvPr>
          <p:cNvSpPr/>
          <p:nvPr/>
        </p:nvSpPr>
        <p:spPr>
          <a:xfrm>
            <a:off x="8218568" y="5407787"/>
            <a:ext cx="3329713" cy="639516"/>
          </a:xfrm>
          <a:custGeom>
            <a:avLst/>
            <a:gdLst>
              <a:gd name="connsiteX0" fmla="*/ 0 w 3329713"/>
              <a:gd name="connsiteY0" fmla="*/ 0 h 639516"/>
              <a:gd name="connsiteX1" fmla="*/ 3329714 w 3329713"/>
              <a:gd name="connsiteY1" fmla="*/ 0 h 639516"/>
              <a:gd name="connsiteX2" fmla="*/ 3329714 w 3329713"/>
              <a:gd name="connsiteY2" fmla="*/ 639516 h 639516"/>
              <a:gd name="connsiteX3" fmla="*/ 0 w 3329713"/>
              <a:gd name="connsiteY3" fmla="*/ 639516 h 639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9713" h="639516">
                <a:moveTo>
                  <a:pt x="0" y="0"/>
                </a:moveTo>
                <a:lnTo>
                  <a:pt x="3329714" y="0"/>
                </a:lnTo>
                <a:lnTo>
                  <a:pt x="3329714" y="639516"/>
                </a:lnTo>
                <a:lnTo>
                  <a:pt x="0" y="639516"/>
                </a:lnTo>
                <a:close/>
              </a:path>
            </a:pathLst>
          </a:custGeom>
          <a:noFill/>
          <a:ln w="6776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sz="2800" b="1" dirty="0" err="1">
                <a:solidFill>
                  <a:srgbClr val="611817"/>
                </a:solidFill>
              </a:rPr>
              <a:t>Bài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tập</a:t>
            </a:r>
            <a:endParaRPr lang="vi-VN" sz="2800" b="1" dirty="0">
              <a:solidFill>
                <a:srgbClr val="6118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71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48386" y="202504"/>
            <a:ext cx="36038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Tài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liệu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tham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khảo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D12DEAD-CDB7-29DB-04BB-1CFC91723007}"/>
              </a:ext>
            </a:extLst>
          </p:cNvPr>
          <p:cNvSpPr txBox="1"/>
          <p:nvPr/>
        </p:nvSpPr>
        <p:spPr>
          <a:xfrm>
            <a:off x="963598" y="939587"/>
            <a:ext cx="10039682" cy="1682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[1] </a:t>
            </a:r>
            <a:r>
              <a:rPr lang="en-US" sz="2400" b="1" dirty="0" err="1"/>
              <a:t>Bài</a:t>
            </a:r>
            <a:r>
              <a:rPr lang="en-US" sz="2400" b="1" dirty="0"/>
              <a:t> </a:t>
            </a:r>
            <a:r>
              <a:rPr lang="en-US" sz="2400" b="1" dirty="0" err="1"/>
              <a:t>giảng</a:t>
            </a:r>
            <a:r>
              <a:rPr lang="en-US" sz="2400" b="1" dirty="0"/>
              <a:t> </a:t>
            </a:r>
            <a:r>
              <a:rPr lang="en-US" sz="2400" b="1" dirty="0" err="1"/>
              <a:t>Giải</a:t>
            </a:r>
            <a:r>
              <a:rPr lang="en-US" sz="2400" b="1" dirty="0"/>
              <a:t> </a:t>
            </a:r>
            <a:r>
              <a:rPr lang="en-US" sz="2400" b="1" dirty="0" err="1"/>
              <a:t>tích</a:t>
            </a:r>
            <a:r>
              <a:rPr lang="en-US" sz="2400" b="1" dirty="0"/>
              <a:t> 2 - TS. Bùi Xuân </a:t>
            </a:r>
            <a:r>
              <a:rPr lang="en-US" sz="2400" b="1" dirty="0" err="1"/>
              <a:t>Diệu</a:t>
            </a:r>
            <a:r>
              <a:rPr lang="en-US" sz="2400" b="1" dirty="0"/>
              <a:t> (</a:t>
            </a:r>
            <a:r>
              <a:rPr lang="en-US" sz="2400" b="1" dirty="0" err="1"/>
              <a:t>ver</a:t>
            </a:r>
            <a:r>
              <a:rPr lang="en-US" sz="2400" b="1" dirty="0"/>
              <a:t> 2017)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[2] </a:t>
            </a:r>
            <a:r>
              <a:rPr lang="en-US" sz="2400" b="1" dirty="0" err="1"/>
              <a:t>Toán</a:t>
            </a:r>
            <a:r>
              <a:rPr lang="en-US" sz="2400" b="1" dirty="0"/>
              <a:t> </a:t>
            </a:r>
            <a:r>
              <a:rPr lang="en-US" sz="2400" b="1" dirty="0" err="1"/>
              <a:t>học</a:t>
            </a:r>
            <a:r>
              <a:rPr lang="en-US" sz="2400" b="1" dirty="0"/>
              <a:t> </a:t>
            </a:r>
            <a:r>
              <a:rPr lang="en-US" sz="2400" b="1" dirty="0" err="1"/>
              <a:t>cao</a:t>
            </a:r>
            <a:r>
              <a:rPr lang="en-US" sz="2400" b="1" dirty="0"/>
              <a:t> </a:t>
            </a:r>
            <a:r>
              <a:rPr lang="en-US" sz="2400" b="1" dirty="0" err="1"/>
              <a:t>cấp</a:t>
            </a:r>
            <a:r>
              <a:rPr lang="en-US" sz="2400" b="1" dirty="0"/>
              <a:t> – </a:t>
            </a:r>
            <a:r>
              <a:rPr lang="en-US" sz="2400" b="1" dirty="0" err="1"/>
              <a:t>Tập</a:t>
            </a:r>
            <a:r>
              <a:rPr lang="en-US" sz="2400" b="1" dirty="0"/>
              <a:t> 3 – GS.TS. </a:t>
            </a:r>
            <a:r>
              <a:rPr lang="en-US" sz="2400" b="1" dirty="0" err="1"/>
              <a:t>Nguyễn</a:t>
            </a:r>
            <a:r>
              <a:rPr lang="en-US" sz="2400" b="1" dirty="0"/>
              <a:t> </a:t>
            </a:r>
            <a:r>
              <a:rPr lang="en-US" sz="2400" b="1" dirty="0" err="1"/>
              <a:t>Đình</a:t>
            </a:r>
            <a:r>
              <a:rPr lang="en-US" sz="2400" b="1" dirty="0"/>
              <a:t> </a:t>
            </a:r>
            <a:r>
              <a:rPr lang="en-US" sz="2400" b="1" dirty="0" err="1"/>
              <a:t>Trí</a:t>
            </a:r>
            <a:endParaRPr lang="en-US" sz="2400" b="1" dirty="0"/>
          </a:p>
          <a:p>
            <a:pPr>
              <a:lnSpc>
                <a:spcPct val="150000"/>
              </a:lnSpc>
            </a:pPr>
            <a:r>
              <a:rPr lang="en-US" sz="2400" b="1" dirty="0"/>
              <a:t>[3] </a:t>
            </a:r>
            <a:r>
              <a:rPr lang="en-US" sz="2400" b="1" dirty="0" err="1"/>
              <a:t>Đề</a:t>
            </a:r>
            <a:r>
              <a:rPr lang="en-US" sz="2400" b="1" dirty="0"/>
              <a:t> </a:t>
            </a:r>
            <a:r>
              <a:rPr lang="en-US" sz="2400" b="1" dirty="0" err="1"/>
              <a:t>thi</a:t>
            </a:r>
            <a:r>
              <a:rPr lang="en-US" sz="2400" b="1" dirty="0"/>
              <a:t> GK 20212 MI1121</a:t>
            </a:r>
          </a:p>
        </p:txBody>
      </p:sp>
    </p:spTree>
    <p:extLst>
      <p:ext uri="{BB962C8B-B14F-4D97-AF65-F5344CB8AC3E}">
        <p14:creationId xmlns:p14="http://schemas.microsoft.com/office/powerpoint/2010/main" val="4093378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C61589-7609-4FBF-9071-4462BBD77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14" cy="69232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Đồ họa 4">
            <a:extLst>
              <a:ext uri="{FF2B5EF4-FFF2-40B4-BE49-F238E27FC236}">
                <a16:creationId xmlns:a16="http://schemas.microsoft.com/office/drawing/2014/main" id="{E98D8B4E-59F3-43E3-B7E2-413EE54CF6C9}"/>
              </a:ext>
            </a:extLst>
          </p:cNvPr>
          <p:cNvSpPr/>
          <p:nvPr/>
        </p:nvSpPr>
        <p:spPr>
          <a:xfrm>
            <a:off x="10612879" y="398462"/>
            <a:ext cx="1137962" cy="248089"/>
          </a:xfrm>
          <a:custGeom>
            <a:avLst/>
            <a:gdLst>
              <a:gd name="connsiteX0" fmla="*/ 0 w 2032539"/>
              <a:gd name="connsiteY0" fmla="*/ 0 h 446341"/>
              <a:gd name="connsiteX1" fmla="*/ 2032540 w 2032539"/>
              <a:gd name="connsiteY1" fmla="*/ 0 h 446341"/>
              <a:gd name="connsiteX2" fmla="*/ 2032540 w 2032539"/>
              <a:gd name="connsiteY2" fmla="*/ 446342 h 446341"/>
              <a:gd name="connsiteX3" fmla="*/ 0 w 2032539"/>
              <a:gd name="connsiteY3" fmla="*/ 446342 h 44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2539" h="446341">
                <a:moveTo>
                  <a:pt x="0" y="0"/>
                </a:moveTo>
                <a:lnTo>
                  <a:pt x="2032540" y="0"/>
                </a:lnTo>
                <a:lnTo>
                  <a:pt x="2032540" y="446342"/>
                </a:lnTo>
                <a:lnTo>
                  <a:pt x="0" y="446342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0BBDD742-C116-4590-85DD-9C981A07BB48}"/>
              </a:ext>
            </a:extLst>
          </p:cNvPr>
          <p:cNvSpPr txBox="1"/>
          <p:nvPr/>
        </p:nvSpPr>
        <p:spPr>
          <a:xfrm>
            <a:off x="10339876" y="382421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dirty="0">
                <a:solidFill>
                  <a:srgbClr val="611817"/>
                </a:solidFill>
                <a:cs typeface="Arial"/>
                <a:sym typeface="Arial"/>
                <a:rtl val="0"/>
              </a:rPr>
              <a:t>MÔN HỌC</a:t>
            </a:r>
            <a:endParaRPr lang="vi-VN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8" name="Đồ họa 4">
            <a:extLst>
              <a:ext uri="{FF2B5EF4-FFF2-40B4-BE49-F238E27FC236}">
                <a16:creationId xmlns:a16="http://schemas.microsoft.com/office/drawing/2014/main" id="{884563B1-13AE-4416-99F3-7E6EA49AC57C}"/>
              </a:ext>
            </a:extLst>
          </p:cNvPr>
          <p:cNvSpPr txBox="1"/>
          <p:nvPr/>
        </p:nvSpPr>
        <p:spPr>
          <a:xfrm>
            <a:off x="2339695" y="1484567"/>
            <a:ext cx="7512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Bài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tập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thêm</a:t>
            </a:r>
            <a:endParaRPr lang="vi-VN" sz="40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grpSp>
        <p:nvGrpSpPr>
          <p:cNvPr id="10" name="Đồ họa 2">
            <a:extLst>
              <a:ext uri="{FF2B5EF4-FFF2-40B4-BE49-F238E27FC236}">
                <a16:creationId xmlns:a16="http://schemas.microsoft.com/office/drawing/2014/main" id="{25882A35-BDD3-42C1-B509-F19939C01840}"/>
              </a:ext>
            </a:extLst>
          </p:cNvPr>
          <p:cNvGrpSpPr/>
          <p:nvPr/>
        </p:nvGrpSpPr>
        <p:grpSpPr>
          <a:xfrm>
            <a:off x="5032582" y="2578990"/>
            <a:ext cx="2123649" cy="850010"/>
            <a:chOff x="4772025" y="2900362"/>
            <a:chExt cx="2644806" cy="1058608"/>
          </a:xfrm>
        </p:grpSpPr>
        <p:grpSp>
          <p:nvGrpSpPr>
            <p:cNvPr id="11" name="Đồ họa 2">
              <a:extLst>
                <a:ext uri="{FF2B5EF4-FFF2-40B4-BE49-F238E27FC236}">
                  <a16:creationId xmlns:a16="http://schemas.microsoft.com/office/drawing/2014/main" id="{7A02E805-1421-421D-BEA0-50C807503088}"/>
                </a:ext>
              </a:extLst>
            </p:cNvPr>
            <p:cNvGrpSpPr/>
            <p:nvPr/>
          </p:nvGrpSpPr>
          <p:grpSpPr>
            <a:xfrm>
              <a:off x="4772025" y="2900362"/>
              <a:ext cx="2644806" cy="792384"/>
              <a:chOff x="4772025" y="2900362"/>
              <a:chExt cx="2644806" cy="792384"/>
            </a:xfrm>
          </p:grpSpPr>
          <p:sp>
            <p:nvSpPr>
              <p:cNvPr id="15" name="Đồ họa 2">
                <a:extLst>
                  <a:ext uri="{FF2B5EF4-FFF2-40B4-BE49-F238E27FC236}">
                    <a16:creationId xmlns:a16="http://schemas.microsoft.com/office/drawing/2014/main" id="{944D54BE-77D4-4831-9BE9-6D0F52297D8E}"/>
                  </a:ext>
                </a:extLst>
              </p:cNvPr>
              <p:cNvSpPr/>
              <p:nvPr/>
            </p:nvSpPr>
            <p:spPr>
              <a:xfrm>
                <a:off x="4772025" y="2900362"/>
                <a:ext cx="2644806" cy="792384"/>
              </a:xfrm>
              <a:custGeom>
                <a:avLst/>
                <a:gdLst>
                  <a:gd name="connsiteX0" fmla="*/ 2248567 w 2644806"/>
                  <a:gd name="connsiteY0" fmla="*/ 792385 h 792384"/>
                  <a:gd name="connsiteX1" fmla="*/ 396240 w 2644806"/>
                  <a:gd name="connsiteY1" fmla="*/ 792385 h 792384"/>
                  <a:gd name="connsiteX2" fmla="*/ 0 w 2644806"/>
                  <a:gd name="connsiteY2" fmla="*/ 396240 h 792384"/>
                  <a:gd name="connsiteX3" fmla="*/ 0 w 2644806"/>
                  <a:gd name="connsiteY3" fmla="*/ 396240 h 792384"/>
                  <a:gd name="connsiteX4" fmla="*/ 396240 w 2644806"/>
                  <a:gd name="connsiteY4" fmla="*/ 0 h 792384"/>
                  <a:gd name="connsiteX5" fmla="*/ 2248567 w 2644806"/>
                  <a:gd name="connsiteY5" fmla="*/ 0 h 792384"/>
                  <a:gd name="connsiteX6" fmla="*/ 2644807 w 2644806"/>
                  <a:gd name="connsiteY6" fmla="*/ 396240 h 792384"/>
                  <a:gd name="connsiteX7" fmla="*/ 2644807 w 2644806"/>
                  <a:gd name="connsiteY7" fmla="*/ 396240 h 792384"/>
                  <a:gd name="connsiteX8" fmla="*/ 2248567 w 2644806"/>
                  <a:gd name="connsiteY8" fmla="*/ 792385 h 792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44806" h="792384">
                    <a:moveTo>
                      <a:pt x="2248567" y="792385"/>
                    </a:moveTo>
                    <a:lnTo>
                      <a:pt x="396240" y="792385"/>
                    </a:lnTo>
                    <a:cubicBezTo>
                      <a:pt x="177356" y="792385"/>
                      <a:pt x="0" y="615029"/>
                      <a:pt x="0" y="396240"/>
                    </a:cubicBezTo>
                    <a:lnTo>
                      <a:pt x="0" y="396240"/>
                    </a:lnTo>
                    <a:cubicBezTo>
                      <a:pt x="0" y="177356"/>
                      <a:pt x="177356" y="0"/>
                      <a:pt x="396240" y="0"/>
                    </a:cubicBezTo>
                    <a:lnTo>
                      <a:pt x="2248567" y="0"/>
                    </a:lnTo>
                    <a:cubicBezTo>
                      <a:pt x="2467356" y="0"/>
                      <a:pt x="2644807" y="177356"/>
                      <a:pt x="2644807" y="396240"/>
                    </a:cubicBezTo>
                    <a:lnTo>
                      <a:pt x="2644807" y="396240"/>
                    </a:lnTo>
                    <a:cubicBezTo>
                      <a:pt x="2644712" y="615029"/>
                      <a:pt x="2467356" y="792385"/>
                      <a:pt x="2248567" y="792385"/>
                    </a:cubicBezTo>
                    <a:close/>
                  </a:path>
                </a:pathLst>
              </a:custGeom>
              <a:solidFill>
                <a:srgbClr val="FFCB6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 dirty="0"/>
              </a:p>
            </p:txBody>
          </p:sp>
          <p:sp>
            <p:nvSpPr>
              <p:cNvPr id="16" name="Đồ họa 2">
                <a:extLst>
                  <a:ext uri="{FF2B5EF4-FFF2-40B4-BE49-F238E27FC236}">
                    <a16:creationId xmlns:a16="http://schemas.microsoft.com/office/drawing/2014/main" id="{177AB767-4B17-4BA6-96D3-67524D525E91}"/>
                  </a:ext>
                </a:extLst>
              </p:cNvPr>
              <p:cNvSpPr txBox="1"/>
              <p:nvPr/>
            </p:nvSpPr>
            <p:spPr>
              <a:xfrm>
                <a:off x="5312503" y="2980792"/>
                <a:ext cx="1497692" cy="61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vi-VN" sz="2600" spc="0" baseline="0" dirty="0">
                    <a:solidFill>
                      <a:srgbClr val="611817"/>
                    </a:solidFill>
                    <a:latin typeface="+mj-lt"/>
                    <a:cs typeface="Arial"/>
                    <a:sym typeface="Arial"/>
                    <a:rtl val="0"/>
                  </a:rPr>
                  <a:t>start</a:t>
                </a:r>
              </a:p>
            </p:txBody>
          </p:sp>
        </p:grpSp>
        <p:grpSp>
          <p:nvGrpSpPr>
            <p:cNvPr id="12" name="Đồ họa 2">
              <a:extLst>
                <a:ext uri="{FF2B5EF4-FFF2-40B4-BE49-F238E27FC236}">
                  <a16:creationId xmlns:a16="http://schemas.microsoft.com/office/drawing/2014/main" id="{44584C9D-C048-4077-9738-736CF63E416E}"/>
                </a:ext>
              </a:extLst>
            </p:cNvPr>
            <p:cNvGrpSpPr/>
            <p:nvPr/>
          </p:nvGrpSpPr>
          <p:grpSpPr>
            <a:xfrm>
              <a:off x="6708827" y="3424373"/>
              <a:ext cx="420496" cy="534597"/>
              <a:chOff x="6708827" y="3424373"/>
              <a:chExt cx="420496" cy="534597"/>
            </a:xfrm>
          </p:grpSpPr>
          <p:sp>
            <p:nvSpPr>
              <p:cNvPr id="13" name="Đồ họa 2">
                <a:extLst>
                  <a:ext uri="{FF2B5EF4-FFF2-40B4-BE49-F238E27FC236}">
                    <a16:creationId xmlns:a16="http://schemas.microsoft.com/office/drawing/2014/main" id="{AB3384F3-31CB-481E-889A-056E7056A1E8}"/>
                  </a:ext>
                </a:extLst>
              </p:cNvPr>
              <p:cNvSpPr/>
              <p:nvPr/>
            </p:nvSpPr>
            <p:spPr>
              <a:xfrm>
                <a:off x="6709018" y="3424373"/>
                <a:ext cx="420306" cy="534406"/>
              </a:xfrm>
              <a:custGeom>
                <a:avLst/>
                <a:gdLst>
                  <a:gd name="connsiteX0" fmla="*/ 412729 w 420306"/>
                  <a:gd name="connsiteY0" fmla="*/ 395913 h 534406"/>
                  <a:gd name="connsiteX1" fmla="*/ 409014 w 420306"/>
                  <a:gd name="connsiteY1" fmla="*/ 479162 h 534406"/>
                  <a:gd name="connsiteX2" fmla="*/ 410348 w 420306"/>
                  <a:gd name="connsiteY2" fmla="*/ 490496 h 534406"/>
                  <a:gd name="connsiteX3" fmla="*/ 170794 w 420306"/>
                  <a:gd name="connsiteY3" fmla="*/ 534407 h 534406"/>
                  <a:gd name="connsiteX4" fmla="*/ 168603 w 420306"/>
                  <a:gd name="connsiteY4" fmla="*/ 522310 h 534406"/>
                  <a:gd name="connsiteX5" fmla="*/ 24871 w 420306"/>
                  <a:gd name="connsiteY5" fmla="*/ 321428 h 534406"/>
                  <a:gd name="connsiteX6" fmla="*/ 7250 w 420306"/>
                  <a:gd name="connsiteY6" fmla="*/ 253324 h 534406"/>
                  <a:gd name="connsiteX7" fmla="*/ 80973 w 420306"/>
                  <a:gd name="connsiteY7" fmla="*/ 243323 h 534406"/>
                  <a:gd name="connsiteX8" fmla="*/ 94499 w 420306"/>
                  <a:gd name="connsiteY8" fmla="*/ 253610 h 534406"/>
                  <a:gd name="connsiteX9" fmla="*/ 59161 w 420306"/>
                  <a:gd name="connsiteY9" fmla="*/ 60728 h 534406"/>
                  <a:gd name="connsiteX10" fmla="*/ 97928 w 420306"/>
                  <a:gd name="connsiteY10" fmla="*/ 816 h 534406"/>
                  <a:gd name="connsiteX11" fmla="*/ 155364 w 420306"/>
                  <a:gd name="connsiteY11" fmla="*/ 43107 h 534406"/>
                  <a:gd name="connsiteX12" fmla="*/ 168794 w 420306"/>
                  <a:gd name="connsiteY12" fmla="*/ 116735 h 534406"/>
                  <a:gd name="connsiteX13" fmla="*/ 227277 w 420306"/>
                  <a:gd name="connsiteY13" fmla="*/ 123689 h 534406"/>
                  <a:gd name="connsiteX14" fmla="*/ 235183 w 420306"/>
                  <a:gd name="connsiteY14" fmla="*/ 129689 h 534406"/>
                  <a:gd name="connsiteX15" fmla="*/ 303763 w 420306"/>
                  <a:gd name="connsiteY15" fmla="*/ 134452 h 534406"/>
                  <a:gd name="connsiteX16" fmla="*/ 311764 w 420306"/>
                  <a:gd name="connsiteY16" fmla="*/ 140453 h 534406"/>
                  <a:gd name="connsiteX17" fmla="*/ 380344 w 420306"/>
                  <a:gd name="connsiteY17" fmla="*/ 145215 h 534406"/>
                  <a:gd name="connsiteX18" fmla="*/ 404347 w 420306"/>
                  <a:gd name="connsiteY18" fmla="*/ 181696 h 534406"/>
                  <a:gd name="connsiteX19" fmla="*/ 414063 w 420306"/>
                  <a:gd name="connsiteY19" fmla="*/ 234464 h 534406"/>
                  <a:gd name="connsiteX20" fmla="*/ 412729 w 420306"/>
                  <a:gd name="connsiteY20" fmla="*/ 395913 h 53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0306" h="534406">
                    <a:moveTo>
                      <a:pt x="412729" y="395913"/>
                    </a:moveTo>
                    <a:cubicBezTo>
                      <a:pt x="404442" y="436775"/>
                      <a:pt x="408919" y="478781"/>
                      <a:pt x="409014" y="479162"/>
                    </a:cubicBezTo>
                    <a:lnTo>
                      <a:pt x="410348" y="490496"/>
                    </a:lnTo>
                    <a:lnTo>
                      <a:pt x="170794" y="534407"/>
                    </a:lnTo>
                    <a:lnTo>
                      <a:pt x="168603" y="522310"/>
                    </a:lnTo>
                    <a:cubicBezTo>
                      <a:pt x="153840" y="441824"/>
                      <a:pt x="109453" y="379911"/>
                      <a:pt x="24871" y="321428"/>
                    </a:cubicBezTo>
                    <a:cubicBezTo>
                      <a:pt x="-3132" y="302092"/>
                      <a:pt x="-5133" y="272564"/>
                      <a:pt x="7250" y="253324"/>
                    </a:cubicBezTo>
                    <a:cubicBezTo>
                      <a:pt x="19347" y="234464"/>
                      <a:pt x="47636" y="223415"/>
                      <a:pt x="80973" y="243323"/>
                    </a:cubicBezTo>
                    <a:cubicBezTo>
                      <a:pt x="85641" y="246180"/>
                      <a:pt x="90213" y="249609"/>
                      <a:pt x="94499" y="253610"/>
                    </a:cubicBezTo>
                    <a:lnTo>
                      <a:pt x="59161" y="60728"/>
                    </a:lnTo>
                    <a:cubicBezTo>
                      <a:pt x="52970" y="27200"/>
                      <a:pt x="74020" y="5293"/>
                      <a:pt x="97928" y="816"/>
                    </a:cubicBezTo>
                    <a:cubicBezTo>
                      <a:pt x="121740" y="-3565"/>
                      <a:pt x="149172" y="9579"/>
                      <a:pt x="155364" y="43107"/>
                    </a:cubicBezTo>
                    <a:lnTo>
                      <a:pt x="168794" y="116735"/>
                    </a:lnTo>
                    <a:cubicBezTo>
                      <a:pt x="183843" y="114068"/>
                      <a:pt x="208418" y="112259"/>
                      <a:pt x="227277" y="123689"/>
                    </a:cubicBezTo>
                    <a:cubicBezTo>
                      <a:pt x="230230" y="125403"/>
                      <a:pt x="232802" y="127499"/>
                      <a:pt x="235183" y="129689"/>
                    </a:cubicBezTo>
                    <a:cubicBezTo>
                      <a:pt x="245851" y="127022"/>
                      <a:pt x="279570" y="119879"/>
                      <a:pt x="303763" y="134452"/>
                    </a:cubicBezTo>
                    <a:cubicBezTo>
                      <a:pt x="306716" y="136166"/>
                      <a:pt x="309288" y="138262"/>
                      <a:pt x="311764" y="140453"/>
                    </a:cubicBezTo>
                    <a:cubicBezTo>
                      <a:pt x="322337" y="137690"/>
                      <a:pt x="356151" y="130642"/>
                      <a:pt x="380344" y="145215"/>
                    </a:cubicBezTo>
                    <a:cubicBezTo>
                      <a:pt x="393108" y="152835"/>
                      <a:pt x="401299" y="165503"/>
                      <a:pt x="404347" y="181696"/>
                    </a:cubicBezTo>
                    <a:lnTo>
                      <a:pt x="414063" y="234464"/>
                    </a:lnTo>
                    <a:cubicBezTo>
                      <a:pt x="422826" y="283613"/>
                      <a:pt x="422349" y="348383"/>
                      <a:pt x="412729" y="3959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4" name="Đồ họa 2">
                <a:extLst>
                  <a:ext uri="{FF2B5EF4-FFF2-40B4-BE49-F238E27FC236}">
                    <a16:creationId xmlns:a16="http://schemas.microsoft.com/office/drawing/2014/main" id="{D3C44450-CC93-4110-8F7F-72F78EA5472B}"/>
                  </a:ext>
                </a:extLst>
              </p:cNvPr>
              <p:cNvSpPr/>
              <p:nvPr/>
            </p:nvSpPr>
            <p:spPr>
              <a:xfrm>
                <a:off x="6708827" y="3424563"/>
                <a:ext cx="420448" cy="534406"/>
              </a:xfrm>
              <a:custGeom>
                <a:avLst/>
                <a:gdLst>
                  <a:gd name="connsiteX0" fmla="*/ 414063 w 420448"/>
                  <a:gd name="connsiteY0" fmla="*/ 234464 h 534406"/>
                  <a:gd name="connsiteX1" fmla="*/ 404347 w 420448"/>
                  <a:gd name="connsiteY1" fmla="*/ 181696 h 534406"/>
                  <a:gd name="connsiteX2" fmla="*/ 380344 w 420448"/>
                  <a:gd name="connsiteY2" fmla="*/ 145215 h 534406"/>
                  <a:gd name="connsiteX3" fmla="*/ 311764 w 420448"/>
                  <a:gd name="connsiteY3" fmla="*/ 140453 h 534406"/>
                  <a:gd name="connsiteX4" fmla="*/ 303763 w 420448"/>
                  <a:gd name="connsiteY4" fmla="*/ 134452 h 534406"/>
                  <a:gd name="connsiteX5" fmla="*/ 235183 w 420448"/>
                  <a:gd name="connsiteY5" fmla="*/ 129689 h 534406"/>
                  <a:gd name="connsiteX6" fmla="*/ 227277 w 420448"/>
                  <a:gd name="connsiteY6" fmla="*/ 123689 h 534406"/>
                  <a:gd name="connsiteX7" fmla="*/ 168794 w 420448"/>
                  <a:gd name="connsiteY7" fmla="*/ 116735 h 534406"/>
                  <a:gd name="connsiteX8" fmla="*/ 155364 w 420448"/>
                  <a:gd name="connsiteY8" fmla="*/ 43107 h 534406"/>
                  <a:gd name="connsiteX9" fmla="*/ 97928 w 420448"/>
                  <a:gd name="connsiteY9" fmla="*/ 816 h 534406"/>
                  <a:gd name="connsiteX10" fmla="*/ 59161 w 420448"/>
                  <a:gd name="connsiteY10" fmla="*/ 60728 h 534406"/>
                  <a:gd name="connsiteX11" fmla="*/ 94499 w 420448"/>
                  <a:gd name="connsiteY11" fmla="*/ 253610 h 534406"/>
                  <a:gd name="connsiteX12" fmla="*/ 80973 w 420448"/>
                  <a:gd name="connsiteY12" fmla="*/ 243323 h 534406"/>
                  <a:gd name="connsiteX13" fmla="*/ 7250 w 420448"/>
                  <a:gd name="connsiteY13" fmla="*/ 253324 h 534406"/>
                  <a:gd name="connsiteX14" fmla="*/ 24871 w 420448"/>
                  <a:gd name="connsiteY14" fmla="*/ 321428 h 534406"/>
                  <a:gd name="connsiteX15" fmla="*/ 168603 w 420448"/>
                  <a:gd name="connsiteY15" fmla="*/ 522310 h 534406"/>
                  <a:gd name="connsiteX16" fmla="*/ 170794 w 420448"/>
                  <a:gd name="connsiteY16" fmla="*/ 534407 h 534406"/>
                  <a:gd name="connsiteX17" fmla="*/ 410348 w 420448"/>
                  <a:gd name="connsiteY17" fmla="*/ 490496 h 534406"/>
                  <a:gd name="connsiteX18" fmla="*/ 409014 w 420448"/>
                  <a:gd name="connsiteY18" fmla="*/ 479162 h 534406"/>
                  <a:gd name="connsiteX19" fmla="*/ 412729 w 420448"/>
                  <a:gd name="connsiteY19" fmla="*/ 395913 h 534406"/>
                  <a:gd name="connsiteX20" fmla="*/ 414063 w 420448"/>
                  <a:gd name="connsiteY20" fmla="*/ 234464 h 534406"/>
                  <a:gd name="connsiteX21" fmla="*/ 388917 w 420448"/>
                  <a:gd name="connsiteY21" fmla="*/ 390865 h 534406"/>
                  <a:gd name="connsiteX22" fmla="*/ 383964 w 420448"/>
                  <a:gd name="connsiteY22" fmla="*/ 470303 h 534406"/>
                  <a:gd name="connsiteX23" fmla="*/ 190320 w 420448"/>
                  <a:gd name="connsiteY23" fmla="*/ 505832 h 534406"/>
                  <a:gd name="connsiteX24" fmla="*/ 38873 w 420448"/>
                  <a:gd name="connsiteY24" fmla="*/ 301235 h 534406"/>
                  <a:gd name="connsiteX25" fmla="*/ 27919 w 420448"/>
                  <a:gd name="connsiteY25" fmla="*/ 266468 h 534406"/>
                  <a:gd name="connsiteX26" fmla="*/ 68496 w 420448"/>
                  <a:gd name="connsiteY26" fmla="*/ 264182 h 534406"/>
                  <a:gd name="connsiteX27" fmla="*/ 106310 w 420448"/>
                  <a:gd name="connsiteY27" fmla="*/ 317522 h 534406"/>
                  <a:gd name="connsiteX28" fmla="*/ 130313 w 420448"/>
                  <a:gd name="connsiteY28" fmla="*/ 313046 h 534406"/>
                  <a:gd name="connsiteX29" fmla="*/ 83164 w 420448"/>
                  <a:gd name="connsiteY29" fmla="*/ 56252 h 534406"/>
                  <a:gd name="connsiteX30" fmla="*/ 102309 w 420448"/>
                  <a:gd name="connsiteY30" fmla="*/ 24819 h 534406"/>
                  <a:gd name="connsiteX31" fmla="*/ 131265 w 420448"/>
                  <a:gd name="connsiteY31" fmla="*/ 47393 h 534406"/>
                  <a:gd name="connsiteX32" fmla="*/ 166032 w 420448"/>
                  <a:gd name="connsiteY32" fmla="*/ 236941 h 534406"/>
                  <a:gd name="connsiteX33" fmla="*/ 190035 w 420448"/>
                  <a:gd name="connsiteY33" fmla="*/ 232559 h 534406"/>
                  <a:gd name="connsiteX34" fmla="*/ 173175 w 420448"/>
                  <a:gd name="connsiteY34" fmla="*/ 140643 h 534406"/>
                  <a:gd name="connsiteX35" fmla="*/ 214704 w 420448"/>
                  <a:gd name="connsiteY35" fmla="*/ 144548 h 534406"/>
                  <a:gd name="connsiteX36" fmla="*/ 227277 w 420448"/>
                  <a:gd name="connsiteY36" fmla="*/ 164456 h 534406"/>
                  <a:gd name="connsiteX37" fmla="*/ 238041 w 420448"/>
                  <a:gd name="connsiteY37" fmla="*/ 223320 h 534406"/>
                  <a:gd name="connsiteX38" fmla="*/ 262044 w 420448"/>
                  <a:gd name="connsiteY38" fmla="*/ 218939 h 534406"/>
                  <a:gd name="connsiteX39" fmla="*/ 251280 w 420448"/>
                  <a:gd name="connsiteY39" fmla="*/ 159979 h 534406"/>
                  <a:gd name="connsiteX40" fmla="*/ 249090 w 420448"/>
                  <a:gd name="connsiteY40" fmla="*/ 151597 h 534406"/>
                  <a:gd name="connsiteX41" fmla="*/ 291285 w 420448"/>
                  <a:gd name="connsiteY41" fmla="*/ 155407 h 534406"/>
                  <a:gd name="connsiteX42" fmla="*/ 303763 w 420448"/>
                  <a:gd name="connsiteY42" fmla="*/ 175219 h 534406"/>
                  <a:gd name="connsiteX43" fmla="*/ 314622 w 420448"/>
                  <a:gd name="connsiteY43" fmla="*/ 234179 h 534406"/>
                  <a:gd name="connsiteX44" fmla="*/ 338625 w 420448"/>
                  <a:gd name="connsiteY44" fmla="*/ 229797 h 534406"/>
                  <a:gd name="connsiteX45" fmla="*/ 327766 w 420448"/>
                  <a:gd name="connsiteY45" fmla="*/ 170837 h 534406"/>
                  <a:gd name="connsiteX46" fmla="*/ 325575 w 420448"/>
                  <a:gd name="connsiteY46" fmla="*/ 162360 h 534406"/>
                  <a:gd name="connsiteX47" fmla="*/ 367676 w 420448"/>
                  <a:gd name="connsiteY47" fmla="*/ 166170 h 534406"/>
                  <a:gd name="connsiteX48" fmla="*/ 380249 w 420448"/>
                  <a:gd name="connsiteY48" fmla="*/ 186077 h 534406"/>
                  <a:gd name="connsiteX49" fmla="*/ 389964 w 420448"/>
                  <a:gd name="connsiteY49" fmla="*/ 238941 h 534406"/>
                  <a:gd name="connsiteX50" fmla="*/ 388917 w 420448"/>
                  <a:gd name="connsiteY50" fmla="*/ 390865 h 53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20448" h="534406">
                    <a:moveTo>
                      <a:pt x="414063" y="234464"/>
                    </a:moveTo>
                    <a:lnTo>
                      <a:pt x="404347" y="181696"/>
                    </a:lnTo>
                    <a:cubicBezTo>
                      <a:pt x="401394" y="165503"/>
                      <a:pt x="393108" y="152930"/>
                      <a:pt x="380344" y="145215"/>
                    </a:cubicBezTo>
                    <a:cubicBezTo>
                      <a:pt x="356151" y="130547"/>
                      <a:pt x="322337" y="137595"/>
                      <a:pt x="311764" y="140453"/>
                    </a:cubicBezTo>
                    <a:cubicBezTo>
                      <a:pt x="309288" y="138262"/>
                      <a:pt x="306716" y="136166"/>
                      <a:pt x="303763" y="134452"/>
                    </a:cubicBezTo>
                    <a:cubicBezTo>
                      <a:pt x="279570" y="119783"/>
                      <a:pt x="245851" y="126927"/>
                      <a:pt x="235183" y="129689"/>
                    </a:cubicBezTo>
                    <a:cubicBezTo>
                      <a:pt x="232707" y="127499"/>
                      <a:pt x="230135" y="125403"/>
                      <a:pt x="227277" y="123689"/>
                    </a:cubicBezTo>
                    <a:cubicBezTo>
                      <a:pt x="208418" y="112354"/>
                      <a:pt x="183843" y="114164"/>
                      <a:pt x="168794" y="116735"/>
                    </a:cubicBezTo>
                    <a:lnTo>
                      <a:pt x="155364" y="43107"/>
                    </a:lnTo>
                    <a:cubicBezTo>
                      <a:pt x="149172" y="9579"/>
                      <a:pt x="121740" y="-3565"/>
                      <a:pt x="97928" y="816"/>
                    </a:cubicBezTo>
                    <a:cubicBezTo>
                      <a:pt x="74020" y="5198"/>
                      <a:pt x="53065" y="27200"/>
                      <a:pt x="59161" y="60728"/>
                    </a:cubicBezTo>
                    <a:lnTo>
                      <a:pt x="94499" y="253610"/>
                    </a:lnTo>
                    <a:cubicBezTo>
                      <a:pt x="90213" y="249609"/>
                      <a:pt x="85736" y="246180"/>
                      <a:pt x="80973" y="243323"/>
                    </a:cubicBezTo>
                    <a:cubicBezTo>
                      <a:pt x="47636" y="223320"/>
                      <a:pt x="19442" y="234464"/>
                      <a:pt x="7250" y="253324"/>
                    </a:cubicBezTo>
                    <a:cubicBezTo>
                      <a:pt x="-5133" y="272564"/>
                      <a:pt x="-3132" y="302187"/>
                      <a:pt x="24871" y="321428"/>
                    </a:cubicBezTo>
                    <a:cubicBezTo>
                      <a:pt x="109453" y="379911"/>
                      <a:pt x="153840" y="441824"/>
                      <a:pt x="168603" y="522310"/>
                    </a:cubicBezTo>
                    <a:lnTo>
                      <a:pt x="170794" y="534407"/>
                    </a:lnTo>
                    <a:lnTo>
                      <a:pt x="410348" y="490496"/>
                    </a:lnTo>
                    <a:lnTo>
                      <a:pt x="409014" y="479162"/>
                    </a:lnTo>
                    <a:cubicBezTo>
                      <a:pt x="408919" y="478781"/>
                      <a:pt x="404442" y="436775"/>
                      <a:pt x="412729" y="395913"/>
                    </a:cubicBezTo>
                    <a:cubicBezTo>
                      <a:pt x="422540" y="348193"/>
                      <a:pt x="423016" y="283423"/>
                      <a:pt x="414063" y="234464"/>
                    </a:cubicBezTo>
                    <a:close/>
                    <a:moveTo>
                      <a:pt x="388917" y="390865"/>
                    </a:moveTo>
                    <a:cubicBezTo>
                      <a:pt x="382535" y="422488"/>
                      <a:pt x="383011" y="454016"/>
                      <a:pt x="383964" y="470303"/>
                    </a:cubicBezTo>
                    <a:lnTo>
                      <a:pt x="190320" y="505832"/>
                    </a:lnTo>
                    <a:cubicBezTo>
                      <a:pt x="172223" y="424298"/>
                      <a:pt x="125074" y="360766"/>
                      <a:pt x="38873" y="301235"/>
                    </a:cubicBezTo>
                    <a:cubicBezTo>
                      <a:pt x="23061" y="290281"/>
                      <a:pt x="22109" y="275612"/>
                      <a:pt x="27919" y="266468"/>
                    </a:cubicBezTo>
                    <a:cubicBezTo>
                      <a:pt x="33634" y="257610"/>
                      <a:pt x="47731" y="251705"/>
                      <a:pt x="68496" y="264182"/>
                    </a:cubicBezTo>
                    <a:cubicBezTo>
                      <a:pt x="87069" y="275327"/>
                      <a:pt x="102976" y="298949"/>
                      <a:pt x="106310" y="317522"/>
                    </a:cubicBezTo>
                    <a:lnTo>
                      <a:pt x="130313" y="313046"/>
                    </a:lnTo>
                    <a:lnTo>
                      <a:pt x="83164" y="56252"/>
                    </a:lnTo>
                    <a:cubicBezTo>
                      <a:pt x="79735" y="37583"/>
                      <a:pt x="90308" y="27010"/>
                      <a:pt x="102309" y="24819"/>
                    </a:cubicBezTo>
                    <a:cubicBezTo>
                      <a:pt x="114216" y="22628"/>
                      <a:pt x="127836" y="28724"/>
                      <a:pt x="131265" y="47393"/>
                    </a:cubicBezTo>
                    <a:lnTo>
                      <a:pt x="166032" y="236941"/>
                    </a:lnTo>
                    <a:lnTo>
                      <a:pt x="190035" y="232559"/>
                    </a:lnTo>
                    <a:lnTo>
                      <a:pt x="173175" y="140643"/>
                    </a:lnTo>
                    <a:cubicBezTo>
                      <a:pt x="185463" y="138548"/>
                      <a:pt x="203084" y="137500"/>
                      <a:pt x="214704" y="144548"/>
                    </a:cubicBezTo>
                    <a:cubicBezTo>
                      <a:pt x="221372" y="148644"/>
                      <a:pt x="225563" y="155121"/>
                      <a:pt x="227277" y="164456"/>
                    </a:cubicBezTo>
                    <a:lnTo>
                      <a:pt x="238041" y="223320"/>
                    </a:lnTo>
                    <a:lnTo>
                      <a:pt x="262044" y="218939"/>
                    </a:lnTo>
                    <a:lnTo>
                      <a:pt x="251280" y="159979"/>
                    </a:lnTo>
                    <a:cubicBezTo>
                      <a:pt x="250709" y="157026"/>
                      <a:pt x="249947" y="154264"/>
                      <a:pt x="249090" y="151597"/>
                    </a:cubicBezTo>
                    <a:cubicBezTo>
                      <a:pt x="261377" y="149406"/>
                      <a:pt x="279474" y="148168"/>
                      <a:pt x="291285" y="155407"/>
                    </a:cubicBezTo>
                    <a:cubicBezTo>
                      <a:pt x="297953" y="159503"/>
                      <a:pt x="302049" y="165980"/>
                      <a:pt x="303763" y="175219"/>
                    </a:cubicBezTo>
                    <a:lnTo>
                      <a:pt x="314622" y="234179"/>
                    </a:lnTo>
                    <a:lnTo>
                      <a:pt x="338625" y="229797"/>
                    </a:lnTo>
                    <a:lnTo>
                      <a:pt x="327766" y="170837"/>
                    </a:lnTo>
                    <a:cubicBezTo>
                      <a:pt x="327195" y="167885"/>
                      <a:pt x="326433" y="165122"/>
                      <a:pt x="325575" y="162360"/>
                    </a:cubicBezTo>
                    <a:cubicBezTo>
                      <a:pt x="337672" y="160169"/>
                      <a:pt x="355770" y="158931"/>
                      <a:pt x="367676" y="166170"/>
                    </a:cubicBezTo>
                    <a:cubicBezTo>
                      <a:pt x="374343" y="170266"/>
                      <a:pt x="378534" y="176743"/>
                      <a:pt x="380249" y="186077"/>
                    </a:cubicBezTo>
                    <a:lnTo>
                      <a:pt x="389964" y="238941"/>
                    </a:lnTo>
                    <a:cubicBezTo>
                      <a:pt x="398346" y="284375"/>
                      <a:pt x="397965" y="346859"/>
                      <a:pt x="388917" y="390865"/>
                    </a:cubicBezTo>
                    <a:close/>
                  </a:path>
                </a:pathLst>
              </a:custGeom>
              <a:solidFill>
                <a:srgbClr val="61181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8326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48386" y="202504"/>
            <a:ext cx="1513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Bài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tập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D12DEAD-CDB7-29DB-04BB-1CFC91723007}"/>
                  </a:ext>
                </a:extLst>
              </p:cNvPr>
              <p:cNvSpPr txBox="1"/>
              <p:nvPr/>
            </p:nvSpPr>
            <p:spPr>
              <a:xfrm>
                <a:off x="1065198" y="1039462"/>
                <a:ext cx="1003968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Bài 1: (GK 20182 NN1) </a:t>
                </a:r>
                <a:endParaRPr lang="en-US" sz="2400" dirty="0"/>
              </a:p>
              <a:p>
                <a:r>
                  <a:rPr lang="en-US" sz="2400" dirty="0" err="1"/>
                  <a:t>Tìm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hình</a:t>
                </a:r>
                <a:r>
                  <a:rPr lang="en-US" sz="2400" dirty="0"/>
                  <a:t> bao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họ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sau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D12DEAD-CDB7-29DB-04BB-1CFC91723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198" y="1039462"/>
                <a:ext cx="10039682" cy="830997"/>
              </a:xfrm>
              <a:prstGeom prst="rect">
                <a:avLst/>
              </a:prstGeom>
              <a:blipFill>
                <a:blip r:embed="rId3"/>
                <a:stretch>
                  <a:fillRect l="-971" t="-5882" b="-15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2670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5AD8E057-26C8-2C36-184D-88B91F164BCB}"/>
                  </a:ext>
                </a:extLst>
              </p:cNvPr>
              <p:cNvSpPr txBox="1"/>
              <p:nvPr/>
            </p:nvSpPr>
            <p:spPr>
              <a:xfrm>
                <a:off x="955346" y="1148904"/>
                <a:ext cx="959073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Bài 2 (GK 20163 NN1)</a:t>
                </a:r>
              </a:p>
              <a:p>
                <a:r>
                  <a:rPr lang="en-US" sz="2400" dirty="0" err="1"/>
                  <a:t>Tìm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hình</a:t>
                </a:r>
                <a:r>
                  <a:rPr lang="en-US" sz="2400" dirty="0"/>
                  <a:t> bao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họ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thẳng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với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là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tham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số</a:t>
                </a:r>
                <a:r>
                  <a:rPr lang="en-US" sz="2400" dirty="0">
                    <a:ea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5AD8E057-26C8-2C36-184D-88B91F164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1148904"/>
                <a:ext cx="9590734" cy="830997"/>
              </a:xfrm>
              <a:prstGeom prst="rect">
                <a:avLst/>
              </a:prstGeom>
              <a:blipFill>
                <a:blip r:embed="rId3"/>
                <a:stretch>
                  <a:fillRect l="-1017" t="-5839" b="-145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Đồ họa 4">
            <a:extLst>
              <a:ext uri="{FF2B5EF4-FFF2-40B4-BE49-F238E27FC236}">
                <a16:creationId xmlns:a16="http://schemas.microsoft.com/office/drawing/2014/main" id="{2D04CEAA-D1F9-F6A6-6D9B-826413A47FEF}"/>
              </a:ext>
            </a:extLst>
          </p:cNvPr>
          <p:cNvSpPr/>
          <p:nvPr/>
        </p:nvSpPr>
        <p:spPr>
          <a:xfrm>
            <a:off x="1004012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3" name="Đồ họa 4">
            <a:extLst>
              <a:ext uri="{FF2B5EF4-FFF2-40B4-BE49-F238E27FC236}">
                <a16:creationId xmlns:a16="http://schemas.microsoft.com/office/drawing/2014/main" id="{52066719-5ABE-B91A-17B2-DC7BE3D02FB6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4" name="Đồ họa 4">
            <a:extLst>
              <a:ext uri="{FF2B5EF4-FFF2-40B4-BE49-F238E27FC236}">
                <a16:creationId xmlns:a16="http://schemas.microsoft.com/office/drawing/2014/main" id="{07CA8037-1673-AE16-EDC7-7CFA4DE012F7}"/>
              </a:ext>
            </a:extLst>
          </p:cNvPr>
          <p:cNvSpPr txBox="1"/>
          <p:nvPr/>
        </p:nvSpPr>
        <p:spPr>
          <a:xfrm>
            <a:off x="1036370" y="202504"/>
            <a:ext cx="1513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Bài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tập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716065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5AD8E057-26C8-2C36-184D-88B91F164BCB}"/>
                  </a:ext>
                </a:extLst>
              </p:cNvPr>
              <p:cNvSpPr txBox="1"/>
              <p:nvPr/>
            </p:nvSpPr>
            <p:spPr>
              <a:xfrm>
                <a:off x="955345" y="1148904"/>
                <a:ext cx="979286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Bài 3 (GK 20212 KSTN)</a:t>
                </a:r>
              </a:p>
              <a:p>
                <a:r>
                  <a:rPr lang="en-US" sz="2400" dirty="0" err="1"/>
                  <a:t>Tìm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hình</a:t>
                </a:r>
                <a:r>
                  <a:rPr lang="en-US" sz="2400" dirty="0"/>
                  <a:t> bao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họ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cong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−4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,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với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là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tham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số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và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5AD8E057-26C8-2C36-184D-88B91F164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5" y="1148904"/>
                <a:ext cx="9792865" cy="1200329"/>
              </a:xfrm>
              <a:prstGeom prst="rect">
                <a:avLst/>
              </a:prstGeom>
              <a:blipFill>
                <a:blip r:embed="rId3"/>
                <a:stretch>
                  <a:fillRect l="-996" t="-4061" r="-374" b="-10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Đồ họa 4">
            <a:extLst>
              <a:ext uri="{FF2B5EF4-FFF2-40B4-BE49-F238E27FC236}">
                <a16:creationId xmlns:a16="http://schemas.microsoft.com/office/drawing/2014/main" id="{2D04CEAA-D1F9-F6A6-6D9B-826413A47FEF}"/>
              </a:ext>
            </a:extLst>
          </p:cNvPr>
          <p:cNvSpPr/>
          <p:nvPr/>
        </p:nvSpPr>
        <p:spPr>
          <a:xfrm>
            <a:off x="1004012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3" name="Đồ họa 4">
            <a:extLst>
              <a:ext uri="{FF2B5EF4-FFF2-40B4-BE49-F238E27FC236}">
                <a16:creationId xmlns:a16="http://schemas.microsoft.com/office/drawing/2014/main" id="{52066719-5ABE-B91A-17B2-DC7BE3D02FB6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4" name="Đồ họa 4">
            <a:extLst>
              <a:ext uri="{FF2B5EF4-FFF2-40B4-BE49-F238E27FC236}">
                <a16:creationId xmlns:a16="http://schemas.microsoft.com/office/drawing/2014/main" id="{07CA8037-1673-AE16-EDC7-7CFA4DE012F7}"/>
              </a:ext>
            </a:extLst>
          </p:cNvPr>
          <p:cNvSpPr txBox="1"/>
          <p:nvPr/>
        </p:nvSpPr>
        <p:spPr>
          <a:xfrm>
            <a:off x="1036370" y="202504"/>
            <a:ext cx="1513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Bài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tập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754000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0644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190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Định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nghĩa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C4FB8E4-BA90-E443-1F97-F488651B5052}"/>
              </a:ext>
            </a:extLst>
          </p:cNvPr>
          <p:cNvSpPr txBox="1"/>
          <p:nvPr/>
        </p:nvSpPr>
        <p:spPr>
          <a:xfrm>
            <a:off x="955346" y="1023679"/>
            <a:ext cx="9966654" cy="1121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FF0000"/>
                </a:solidFill>
              </a:rPr>
              <a:t>Điểm chính </a:t>
            </a:r>
            <a:r>
              <a:rPr lang="en-US" sz="2400" b="1" dirty="0" err="1">
                <a:solidFill>
                  <a:srgbClr val="FF0000"/>
                </a:solidFill>
              </a:rPr>
              <a:t>quy</a:t>
            </a:r>
            <a:r>
              <a:rPr lang="en-US" sz="2400" b="1" dirty="0">
                <a:solidFill>
                  <a:srgbClr val="FF0000"/>
                </a:solidFill>
              </a:rPr>
              <a:t>: </a:t>
            </a:r>
            <a:r>
              <a:rPr lang="en-US" sz="2400" dirty="0" err="1"/>
              <a:t>Định</a:t>
            </a:r>
            <a:r>
              <a:rPr lang="en-US" sz="2400" dirty="0"/>
              <a:t> </a:t>
            </a:r>
            <a:r>
              <a:rPr lang="en-US" sz="2400" dirty="0" err="1"/>
              <a:t>nghĩa</a:t>
            </a:r>
            <a:r>
              <a:rPr lang="en-US" sz="2400" dirty="0"/>
              <a:t> </a:t>
            </a:r>
            <a:r>
              <a:rPr lang="en-US" sz="2400" dirty="0" err="1"/>
              <a:t>chuẩn</a:t>
            </a:r>
            <a:r>
              <a:rPr lang="en-US" sz="2400" dirty="0"/>
              <a:t> </a:t>
            </a:r>
            <a:r>
              <a:rPr lang="en-US" sz="2400" dirty="0" err="1"/>
              <a:t>sẽ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học</a:t>
            </a:r>
            <a:r>
              <a:rPr lang="en-US" sz="2400" dirty="0"/>
              <a:t> ở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môn</a:t>
            </a:r>
            <a:r>
              <a:rPr lang="en-US" sz="2400" dirty="0"/>
              <a:t> </a:t>
            </a:r>
            <a:r>
              <a:rPr lang="en-US" sz="2400" dirty="0" err="1"/>
              <a:t>khác</a:t>
            </a:r>
            <a:r>
              <a:rPr lang="en-US" sz="2400" dirty="0"/>
              <a:t> (VD: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phương</a:t>
            </a:r>
            <a:r>
              <a:rPr lang="en-US" sz="2400" dirty="0"/>
              <a:t> </a:t>
            </a:r>
            <a:r>
              <a:rPr lang="en-US" sz="2400" dirty="0" err="1"/>
              <a:t>pháp</a:t>
            </a:r>
            <a:r>
              <a:rPr lang="en-US" sz="2400" dirty="0"/>
              <a:t> </a:t>
            </a:r>
            <a:r>
              <a:rPr lang="en-US" sz="2400" dirty="0" err="1"/>
              <a:t>tối</a:t>
            </a:r>
            <a:r>
              <a:rPr lang="en-US" sz="2400" dirty="0"/>
              <a:t> </a:t>
            </a:r>
            <a:r>
              <a:rPr lang="en-US" sz="2400" dirty="0" err="1"/>
              <a:t>ưu</a:t>
            </a:r>
            <a:r>
              <a:rPr lang="en-US" sz="2400" dirty="0"/>
              <a:t>)</a:t>
            </a:r>
          </a:p>
        </p:txBody>
      </p:sp>
      <p:pic>
        <p:nvPicPr>
          <p:cNvPr id="8" name="Picture 4" descr="SciELO - Brasil - CONSTANT RANK CONSTRAINT QUALIFICATIONS: A GEOMETRIC  INTRODUCTION CONSTANT RANK CONSTRAINT QUALIFICATIONS: A GEOMETRIC  INTRODUCTION">
            <a:extLst>
              <a:ext uri="{FF2B5EF4-FFF2-40B4-BE49-F238E27FC236}">
                <a16:creationId xmlns:a16="http://schemas.microsoft.com/office/drawing/2014/main" id="{353A7291-4566-6546-4A53-7CCA2653F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585" y="1969042"/>
            <a:ext cx="6114415" cy="460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E87984DB-79A7-DBEE-01CA-1CE976BE2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47191"/>
            <a:ext cx="6462320" cy="2187130"/>
          </a:xfrm>
          <a:prstGeom prst="rect">
            <a:avLst/>
          </a:prstGeom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6AC9E659-24D6-B4A0-36C2-C5B5CEB67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2" y="2839831"/>
            <a:ext cx="6401355" cy="86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654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190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Định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nghĩa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841292"/>
                <a:ext cx="9966654" cy="33378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Cách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chứng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minh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điểm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chính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quy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  <a:endParaRPr lang="en-US" sz="2400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b="0" dirty="0"/>
                  <a:t>Trong </a:t>
                </a:r>
                <a:r>
                  <a:rPr lang="en-US" sz="2400" b="0" dirty="0" err="1"/>
                  <a:t>môn</a:t>
                </a:r>
                <a:r>
                  <a:rPr lang="en-US" sz="2400" b="0" dirty="0"/>
                  <a:t> </a:t>
                </a:r>
                <a:r>
                  <a:rPr lang="en-US" sz="2400" dirty="0" err="1"/>
                  <a:t>G</a:t>
                </a:r>
                <a:r>
                  <a:rPr lang="en-US" sz="2400" b="0" dirty="0" err="1"/>
                  <a:t>iải</a:t>
                </a:r>
                <a:r>
                  <a:rPr lang="en-US" sz="2400" b="0" dirty="0"/>
                  <a:t> </a:t>
                </a:r>
                <a:r>
                  <a:rPr lang="en-US" sz="2400" b="0" dirty="0" err="1"/>
                  <a:t>tích</a:t>
                </a:r>
                <a:r>
                  <a:rPr lang="en-US" sz="2400" b="0" dirty="0"/>
                  <a:t> 2, </a:t>
                </a:r>
                <a:r>
                  <a:rPr lang="en-US" sz="2400" b="0" dirty="0" err="1"/>
                  <a:t>chúng</a:t>
                </a:r>
                <a:r>
                  <a:rPr lang="en-US" sz="2400" b="0" dirty="0"/>
                  <a:t> ta </a:t>
                </a:r>
                <a:r>
                  <a:rPr lang="en-US" sz="2400" b="0" dirty="0" err="1"/>
                  <a:t>chỉ</a:t>
                </a:r>
                <a:r>
                  <a:rPr lang="en-US" sz="2400" b="0" dirty="0"/>
                  <a:t> </a:t>
                </a:r>
                <a:r>
                  <a:rPr lang="en-US" sz="2400" b="0" dirty="0" err="1"/>
                  <a:t>xét</a:t>
                </a:r>
                <a:r>
                  <a:rPr lang="en-US" sz="2400" b="0" dirty="0"/>
                  <a:t> </a:t>
                </a:r>
                <a:r>
                  <a:rPr lang="en-US" sz="2400" b="0" dirty="0" err="1"/>
                  <a:t>hàm</a:t>
                </a:r>
                <a:r>
                  <a:rPr lang="en-US" sz="2400" b="0" dirty="0"/>
                  <a:t> 2 </a:t>
                </a:r>
                <a:r>
                  <a:rPr lang="en-US" sz="2400" b="0" dirty="0" err="1"/>
                  <a:t>biến</a:t>
                </a:r>
                <a:r>
                  <a:rPr lang="en-US" sz="2400" b="0" dirty="0"/>
                  <a:t>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b="1" dirty="0" err="1"/>
                  <a:t>Điều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kiện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một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điểm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b="1" dirty="0" err="1"/>
                  <a:t>điểm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chính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quy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trên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cong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:</a:t>
                </a:r>
              </a:p>
              <a:p>
                <a:pPr>
                  <a:lnSpc>
                    <a:spcPct val="150000"/>
                  </a:lnSpc>
                </a:pPr>
                <a:endParaRPr lang="en-US" sz="2400" dirty="0"/>
              </a:p>
              <a:p>
                <a:pPr>
                  <a:lnSpc>
                    <a:spcPct val="15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841292"/>
                <a:ext cx="9966654" cy="3337837"/>
              </a:xfrm>
              <a:prstGeom prst="rect">
                <a:avLst/>
              </a:prstGeom>
              <a:blipFill>
                <a:blip r:embed="rId3"/>
                <a:stretch>
                  <a:fillRect l="-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1B62F38F-F179-0544-6C14-35A1A766F385}"/>
                  </a:ext>
                </a:extLst>
              </p:cNvPr>
              <p:cNvSpPr txBox="1"/>
              <p:nvPr/>
            </p:nvSpPr>
            <p:spPr>
              <a:xfrm>
                <a:off x="2763673" y="3231400"/>
                <a:ext cx="6350000" cy="10502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&amp;≠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&amp;≠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1B62F38F-F179-0544-6C14-35A1A766F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3673" y="3231400"/>
                <a:ext cx="6350000" cy="10502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089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190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Định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nghĩa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C4FB8E4-BA90-E443-1F97-F488651B5052}"/>
              </a:ext>
            </a:extLst>
          </p:cNvPr>
          <p:cNvSpPr txBox="1"/>
          <p:nvPr/>
        </p:nvSpPr>
        <p:spPr>
          <a:xfrm>
            <a:off x="955346" y="841292"/>
            <a:ext cx="9966654" cy="2235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FF0000"/>
                </a:solidFill>
              </a:rPr>
              <a:t>Cách </a:t>
            </a:r>
            <a:r>
              <a:rPr lang="en-US" sz="2400" b="1" dirty="0" err="1">
                <a:solidFill>
                  <a:srgbClr val="FF0000"/>
                </a:solidFill>
              </a:rPr>
              <a:t>chứng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minh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điểm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chính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quy</a:t>
            </a:r>
            <a:r>
              <a:rPr lang="en-US" sz="2400" b="1" dirty="0">
                <a:solidFill>
                  <a:srgbClr val="FF0000"/>
                </a:solidFill>
              </a:rPr>
              <a:t>:</a:t>
            </a:r>
            <a:endParaRPr lang="en-US" sz="2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b="0" dirty="0" err="1"/>
              <a:t>Có</a:t>
            </a:r>
            <a:r>
              <a:rPr lang="en-US" sz="2400" b="0" dirty="0"/>
              <a:t> </a:t>
            </a:r>
            <a:r>
              <a:rPr lang="en-US" sz="2400" b="0" dirty="0" err="1"/>
              <a:t>thể</a:t>
            </a:r>
            <a:r>
              <a:rPr lang="en-US" sz="2400" b="0" dirty="0"/>
              <a:t> </a:t>
            </a:r>
            <a:r>
              <a:rPr lang="en-US" sz="2400" b="0" dirty="0" err="1"/>
              <a:t>nhớ</a:t>
            </a:r>
            <a:r>
              <a:rPr lang="en-US" sz="2400" b="0" dirty="0"/>
              <a:t> </a:t>
            </a:r>
            <a:r>
              <a:rPr lang="en-US" sz="2400" b="0" dirty="0" err="1"/>
              <a:t>rằng</a:t>
            </a:r>
            <a:r>
              <a:rPr lang="en-US" sz="2400" b="0" dirty="0"/>
              <a:t> </a:t>
            </a:r>
            <a:r>
              <a:rPr lang="en-US" sz="2400" b="0" dirty="0" err="1"/>
              <a:t>điểm</a:t>
            </a:r>
            <a:r>
              <a:rPr lang="en-US" sz="2400" b="0" dirty="0"/>
              <a:t> </a:t>
            </a:r>
            <a:r>
              <a:rPr lang="en-US" sz="2400" b="0" dirty="0" err="1"/>
              <a:t>mà</a:t>
            </a:r>
            <a:r>
              <a:rPr lang="en-US" sz="2400" b="0" dirty="0"/>
              <a:t> </a:t>
            </a:r>
            <a:r>
              <a:rPr lang="en-US" sz="2400" b="0" dirty="0" err="1"/>
              <a:t>tại</a:t>
            </a:r>
            <a:r>
              <a:rPr lang="en-US" sz="2400" b="0" dirty="0"/>
              <a:t> </a:t>
            </a:r>
            <a:r>
              <a:rPr lang="en-US" sz="2400" b="0" dirty="0" err="1"/>
              <a:t>đó</a:t>
            </a:r>
            <a:r>
              <a:rPr lang="en-US" sz="2400" b="0" dirty="0"/>
              <a:t> </a:t>
            </a:r>
            <a:r>
              <a:rPr lang="en-US" sz="2400" b="0" dirty="0" err="1"/>
              <a:t>vẽ</a:t>
            </a:r>
            <a:r>
              <a:rPr lang="en-US" sz="2400" b="0" dirty="0"/>
              <a:t> </a:t>
            </a:r>
            <a:r>
              <a:rPr lang="en-US" sz="2400" b="0" dirty="0" err="1"/>
              <a:t>được</a:t>
            </a:r>
            <a:r>
              <a:rPr lang="en-US" sz="2400" b="0" dirty="0"/>
              <a:t> </a:t>
            </a:r>
            <a:r>
              <a:rPr lang="en-US" sz="2400" b="1" dirty="0" err="1"/>
              <a:t>tiếp</a:t>
            </a:r>
            <a:r>
              <a:rPr lang="en-US" sz="2400" b="1" dirty="0"/>
              <a:t> </a:t>
            </a:r>
            <a:r>
              <a:rPr lang="en-US" sz="2400" b="1" dirty="0" err="1"/>
              <a:t>tuyến</a:t>
            </a:r>
            <a:r>
              <a:rPr lang="en-US" sz="2400" b="0" dirty="0"/>
              <a:t> </a:t>
            </a:r>
            <a:r>
              <a:rPr lang="en-US" sz="2400" b="0" dirty="0" err="1"/>
              <a:t>thì</a:t>
            </a:r>
            <a:r>
              <a:rPr lang="en-US" sz="2400" b="0" dirty="0"/>
              <a:t> </a:t>
            </a:r>
            <a:r>
              <a:rPr lang="en-US" sz="2400" b="0" dirty="0" err="1"/>
              <a:t>đó</a:t>
            </a:r>
            <a:r>
              <a:rPr lang="en-US" sz="2400" b="0" dirty="0"/>
              <a:t> </a:t>
            </a:r>
            <a:r>
              <a:rPr lang="en-US" sz="2400" b="0" dirty="0" err="1"/>
              <a:t>là</a:t>
            </a:r>
            <a:r>
              <a:rPr lang="en-US" sz="2400" b="0" dirty="0"/>
              <a:t> </a:t>
            </a:r>
            <a:r>
              <a:rPr lang="en-US" sz="2400" b="1" dirty="0" err="1"/>
              <a:t>điểm</a:t>
            </a:r>
            <a:r>
              <a:rPr lang="en-US" sz="2400" b="1" dirty="0"/>
              <a:t> </a:t>
            </a:r>
            <a:r>
              <a:rPr lang="en-US" sz="2400" b="1" dirty="0" err="1"/>
              <a:t>chính</a:t>
            </a:r>
            <a:r>
              <a:rPr lang="en-US" sz="2400" b="1" dirty="0"/>
              <a:t> </a:t>
            </a:r>
            <a:r>
              <a:rPr lang="en-US" sz="2400" b="1" dirty="0" err="1"/>
              <a:t>quy</a:t>
            </a:r>
            <a:endParaRPr lang="en-US" sz="2400" b="1" dirty="0"/>
          </a:p>
          <a:p>
            <a:pPr>
              <a:lnSpc>
                <a:spcPct val="150000"/>
              </a:lnSpc>
            </a:pPr>
            <a:r>
              <a:rPr lang="en-US" sz="2400" dirty="0" err="1"/>
              <a:t>Điểm</a:t>
            </a:r>
            <a:r>
              <a:rPr lang="en-US" sz="2400" dirty="0"/>
              <a:t> 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phải</a:t>
            </a:r>
            <a:r>
              <a:rPr lang="en-US" sz="2400" dirty="0"/>
              <a:t> </a:t>
            </a:r>
            <a:r>
              <a:rPr lang="en-US" sz="2400" dirty="0" err="1"/>
              <a:t>điểm</a:t>
            </a:r>
            <a:r>
              <a:rPr lang="en-US" sz="2400" dirty="0"/>
              <a:t> </a:t>
            </a:r>
            <a:r>
              <a:rPr lang="en-US" sz="2400" dirty="0" err="1"/>
              <a:t>chính</a:t>
            </a:r>
            <a:r>
              <a:rPr lang="en-US" sz="2400" dirty="0"/>
              <a:t> </a:t>
            </a:r>
            <a:r>
              <a:rPr lang="en-US" sz="2400" dirty="0" err="1"/>
              <a:t>quy</a:t>
            </a:r>
            <a:r>
              <a:rPr lang="en-US" sz="2400" dirty="0"/>
              <a:t> </a:t>
            </a:r>
            <a:r>
              <a:rPr lang="en-US" sz="2400" dirty="0" err="1"/>
              <a:t>thì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gọi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b="1" dirty="0" err="1"/>
              <a:t>điểm</a:t>
            </a:r>
            <a:r>
              <a:rPr lang="en-US" sz="2400" b="1" dirty="0"/>
              <a:t> </a:t>
            </a:r>
            <a:r>
              <a:rPr lang="en-US" sz="2400" b="1" dirty="0" err="1"/>
              <a:t>kì</a:t>
            </a:r>
            <a:r>
              <a:rPr lang="en-US" sz="2400" b="1" dirty="0"/>
              <a:t> </a:t>
            </a:r>
            <a:r>
              <a:rPr lang="en-US" sz="2400" b="1" dirty="0" err="1"/>
              <a:t>dị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94637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190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Định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nghĩa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841292"/>
                <a:ext cx="9966654" cy="2236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Ví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dụ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  <a:r>
                  <a:rPr lang="en-US" sz="2400" dirty="0" err="1"/>
                  <a:t>Tìm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những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điểm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kì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dị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các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sau</a:t>
                </a:r>
                <a:r>
                  <a:rPr lang="en-US" sz="2400" dirty="0"/>
                  <a:t>: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lphaLcParenR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5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dirty="0"/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lphaLcParenR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400" dirty="0"/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lphaLcParenR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4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8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4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841292"/>
                <a:ext cx="9966654" cy="2236638"/>
              </a:xfrm>
              <a:prstGeom prst="rect">
                <a:avLst/>
              </a:prstGeom>
              <a:blipFill>
                <a:blip r:embed="rId3"/>
                <a:stretch>
                  <a:fillRect l="-1223" b="-6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3876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190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Định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nghĩa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841292"/>
                <a:ext cx="9966654" cy="22298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Ví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dụ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  <a:r>
                  <a:rPr lang="en-US" sz="2400" dirty="0" err="1"/>
                  <a:t>Đáp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số</a:t>
                </a:r>
                <a:endParaRPr lang="en-US" sz="2400" dirty="0"/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lphaLcParenR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lphaLcParenR"/>
                </a:pPr>
                <a:r>
                  <a:rPr lang="en-US" sz="2400" dirty="0"/>
                  <a:t> </a:t>
                </a:r>
                <a:r>
                  <a:rPr lang="en-US" sz="2400" dirty="0" err="1"/>
                  <a:t>Không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điểm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kì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dị</a:t>
                </a:r>
                <a:endParaRPr lang="en-US" sz="2400" dirty="0"/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lphaLcParenR"/>
                </a:pPr>
                <a:r>
                  <a:rPr lang="en-US" sz="2400" dirty="0"/>
                  <a:t> </a:t>
                </a:r>
                <a:r>
                  <a:rPr lang="en-US" sz="2400" dirty="0" err="1"/>
                  <a:t>Không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điểm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kì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dị</a:t>
                </a:r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841292"/>
                <a:ext cx="9966654" cy="2229841"/>
              </a:xfrm>
              <a:prstGeom prst="rect">
                <a:avLst/>
              </a:prstGeom>
              <a:blipFill>
                <a:blip r:embed="rId3"/>
                <a:stretch>
                  <a:fillRect l="-1223" b="-6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6182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190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Định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nghĩa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841292"/>
                <a:ext cx="9966654" cy="16758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Họ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đường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cong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  <a:r>
                  <a:rPr lang="en-US" sz="2400" dirty="0" err="1"/>
                  <a:t>Tập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tất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cả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các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xuất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hiện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khi</a:t>
                </a:r>
                <a:r>
                  <a:rPr lang="en-US" sz="2400" dirty="0"/>
                  <a:t> </a:t>
                </a:r>
                <a:r>
                  <a:rPr lang="en-US" sz="2400" b="1" dirty="0" err="1"/>
                  <a:t>thay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đổi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các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tham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số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ngoài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các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biến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số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được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quy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định</a:t>
                </a:r>
                <a:r>
                  <a:rPr lang="en-US" sz="24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b="1" dirty="0" err="1"/>
                  <a:t>Ví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dụ</a:t>
                </a:r>
                <a:r>
                  <a:rPr lang="en-US" sz="2400" b="1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tham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số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841292"/>
                <a:ext cx="9966654" cy="1675843"/>
              </a:xfrm>
              <a:prstGeom prst="rect">
                <a:avLst/>
              </a:prstGeom>
              <a:blipFill>
                <a:blip r:embed="rId3"/>
                <a:stretch>
                  <a:fillRect l="-979" r="-1529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Hình ảnh 2">
            <a:extLst>
              <a:ext uri="{FF2B5EF4-FFF2-40B4-BE49-F238E27FC236}">
                <a16:creationId xmlns:a16="http://schemas.microsoft.com/office/drawing/2014/main" id="{75A3FC48-72BC-DA06-1BD5-0291E6D7D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1544" y="2752880"/>
            <a:ext cx="5148911" cy="385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965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190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Định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nghĩa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C4FB8E4-BA90-E443-1F97-F488651B5052}"/>
              </a:ext>
            </a:extLst>
          </p:cNvPr>
          <p:cNvSpPr txBox="1"/>
          <p:nvPr/>
        </p:nvSpPr>
        <p:spPr>
          <a:xfrm>
            <a:off x="955346" y="841292"/>
            <a:ext cx="9966654" cy="389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rgbClr val="FF0000"/>
                </a:solidFill>
              </a:rPr>
              <a:t>Hình</a:t>
            </a:r>
            <a:r>
              <a:rPr lang="en-US" sz="2400" b="1" dirty="0">
                <a:solidFill>
                  <a:srgbClr val="FF0000"/>
                </a:solidFill>
              </a:rPr>
              <a:t> bao: </a:t>
            </a:r>
            <a:r>
              <a:rPr lang="en-US" sz="2400" i="1" dirty="0"/>
              <a:t>“</a:t>
            </a:r>
            <a:r>
              <a:rPr lang="vi-VN" sz="2400" i="1" dirty="0"/>
              <a:t>Cho họ đường cong (L) phụ thuộc vào một hay nhiều tham số. Nếu</a:t>
            </a:r>
            <a:r>
              <a:rPr lang="en-US" sz="2400" i="1" dirty="0"/>
              <a:t> </a:t>
            </a:r>
            <a:r>
              <a:rPr lang="vi-VN" sz="2400" i="1" dirty="0"/>
              <a:t>mỗi đường cong trong họ (L) đều tiếp xúc với đường cong (E) tại một điểm nào đó</a:t>
            </a:r>
            <a:r>
              <a:rPr lang="en-US" sz="2400" i="1" dirty="0"/>
              <a:t> </a:t>
            </a:r>
            <a:r>
              <a:rPr lang="vi-VN" sz="2400" i="1" dirty="0"/>
              <a:t>trên </a:t>
            </a:r>
            <a:r>
              <a:rPr lang="en-US" sz="2400" i="1" dirty="0"/>
              <a:t>(</a:t>
            </a:r>
            <a:r>
              <a:rPr lang="vi-VN" sz="2400" i="1" dirty="0"/>
              <a:t>E</a:t>
            </a:r>
            <a:r>
              <a:rPr lang="en-US" sz="2400" i="1" dirty="0"/>
              <a:t>)</a:t>
            </a:r>
            <a:r>
              <a:rPr lang="vi-VN" sz="2400" i="1" dirty="0"/>
              <a:t> và ngược lại, tại mỗi điểm thuộc (E) đều tồn tại một đường cong của họ (L)</a:t>
            </a:r>
            <a:r>
              <a:rPr lang="en-US" sz="2400" i="1" dirty="0"/>
              <a:t> </a:t>
            </a:r>
            <a:r>
              <a:rPr lang="vi-VN" sz="2400" i="1" dirty="0"/>
              <a:t>tiếp xúc với (E) tại điểm đó thì (E) được gọi là hình bao của họ đường cong (L)</a:t>
            </a:r>
            <a:r>
              <a:rPr lang="en-US" sz="2400" i="1" dirty="0"/>
              <a:t>”</a:t>
            </a:r>
          </a:p>
          <a:p>
            <a:pPr algn="r">
              <a:lnSpc>
                <a:spcPct val="150000"/>
              </a:lnSpc>
            </a:pPr>
            <a:r>
              <a:rPr lang="en-US" sz="2400" dirty="0"/>
              <a:t>-</a:t>
            </a:r>
            <a:r>
              <a:rPr lang="en-US" sz="2400" dirty="0" err="1"/>
              <a:t>Trích</a:t>
            </a:r>
            <a:r>
              <a:rPr lang="en-US" sz="2400" dirty="0"/>
              <a:t> </a:t>
            </a:r>
            <a:r>
              <a:rPr lang="en-US" sz="2400" dirty="0" err="1"/>
              <a:t>Bài</a:t>
            </a:r>
            <a:r>
              <a:rPr lang="en-US" sz="2400" dirty="0"/>
              <a:t> </a:t>
            </a:r>
            <a:r>
              <a:rPr lang="en-US" sz="2400" dirty="0" err="1"/>
              <a:t>giảng</a:t>
            </a:r>
            <a:r>
              <a:rPr lang="en-US" sz="2400" dirty="0"/>
              <a:t> GT2 – TS. Bùi Xuân </a:t>
            </a:r>
            <a:r>
              <a:rPr lang="en-US" sz="2400" dirty="0" err="1"/>
              <a:t>Diệu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13930432"/>
      </p:ext>
    </p:extLst>
  </p:cSld>
  <p:clrMapOvr>
    <a:masterClrMapping/>
  </p:clrMapOvr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3 Tùy chỉnh">
      <a:majorFont>
        <a:latin typeface="UTM Neutra"/>
        <a:ea typeface=""/>
        <a:cs typeface=""/>
      </a:majorFont>
      <a:minorFont>
        <a:latin typeface="UTM Av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3BF0C8FC0F933E4B89EE90CEDA44C89A" ma:contentTypeVersion="4" ma:contentTypeDescription="Tạo tài liệu mới." ma:contentTypeScope="" ma:versionID="1056e800ae84fb7cf317cb4ef7940999">
  <xsd:schema xmlns:xsd="http://www.w3.org/2001/XMLSchema" xmlns:xs="http://www.w3.org/2001/XMLSchema" xmlns:p="http://schemas.microsoft.com/office/2006/metadata/properties" xmlns:ns2="6305e8c3-3bfe-43c6-994b-2fc4fb1a27c8" xmlns:ns3="9d916a09-66d7-4e1b-bb82-ff79cc1fdbd9" targetNamespace="http://schemas.microsoft.com/office/2006/metadata/properties" ma:root="true" ma:fieldsID="d56841697321768f62162960a8ad057d" ns2:_="" ns3:_="">
    <xsd:import namespace="6305e8c3-3bfe-43c6-994b-2fc4fb1a27c8"/>
    <xsd:import namespace="9d916a09-66d7-4e1b-bb82-ff79cc1fdbd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5e8c3-3bfe-43c6-994b-2fc4fb1a2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hia sẻ Với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hia sẻ Có Chi tiết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916a09-66d7-4e1b-bb82-ff79cc1fdb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3E3850F-B083-429B-820E-1D5B40A63D29}"/>
</file>

<file path=customXml/itemProps2.xml><?xml version="1.0" encoding="utf-8"?>
<ds:datastoreItem xmlns:ds="http://schemas.openxmlformats.org/officeDocument/2006/customXml" ds:itemID="{3ACE1A81-E73C-4917-9D39-4D85FE78C85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41D01C-C9BA-4FDB-8DC9-33E8C5641915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www.w3.org/XML/1998/namespace"/>
    <ds:schemaRef ds:uri="d48df407-15be-4779-84ef-114d0147cf1c"/>
    <ds:schemaRef ds:uri="http://schemas.microsoft.com/office/2006/metadata/properties"/>
    <ds:schemaRef ds:uri="http://schemas.microsoft.com/office/infopath/2007/PartnerControls"/>
    <ds:schemaRef ds:uri="7613453e-b664-42a9-81b9-958644d46fda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2594</TotalTime>
  <Words>1101</Words>
  <Application>Microsoft Office PowerPoint</Application>
  <PresentationFormat>Màn hình rộng</PresentationFormat>
  <Paragraphs>128</Paragraphs>
  <Slides>25</Slides>
  <Notes>1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25</vt:i4>
      </vt:variant>
    </vt:vector>
  </HeadingPairs>
  <TitlesOfParts>
    <vt:vector size="31" baseType="lpstr">
      <vt:lpstr>UTM Avo</vt:lpstr>
      <vt:lpstr>UTM Neutra</vt:lpstr>
      <vt:lpstr>Cambria Math</vt:lpstr>
      <vt:lpstr>Calibri</vt:lpstr>
      <vt:lpstr>Arial</vt:lpstr>
      <vt:lpstr>Chủ đề Office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Pham Thi Hong Hanh 20204546</dc:creator>
  <cp:lastModifiedBy>Ngo Ngoc Sam 20215469</cp:lastModifiedBy>
  <cp:revision>97</cp:revision>
  <dcterms:created xsi:type="dcterms:W3CDTF">2021-06-21T02:03:11Z</dcterms:created>
  <dcterms:modified xsi:type="dcterms:W3CDTF">2023-05-04T01:51:30Z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0x0101003BF0C8FC0F933E4B89EE90CEDA44C89A</vt:lpwstr>
  </property>
</Properties>
</file>